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65" r:id="rId2"/>
    <p:sldId id="374" r:id="rId3"/>
    <p:sldId id="378" r:id="rId4"/>
    <p:sldId id="379" r:id="rId5"/>
    <p:sldId id="382" r:id="rId6"/>
    <p:sldId id="351" r:id="rId7"/>
    <p:sldId id="389" r:id="rId8"/>
    <p:sldId id="370" r:id="rId9"/>
    <p:sldId id="390" r:id="rId10"/>
    <p:sldId id="391" r:id="rId11"/>
    <p:sldId id="392" r:id="rId1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0000"/>
    <a:srgbClr val="65000A"/>
    <a:srgbClr val="520002"/>
    <a:srgbClr val="EAF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4" autoAdjust="0"/>
    <p:restoredTop sz="96774" autoAdjust="0"/>
  </p:normalViewPr>
  <p:slideViewPr>
    <p:cSldViewPr>
      <p:cViewPr>
        <p:scale>
          <a:sx n="85" d="100"/>
          <a:sy n="85" d="100"/>
        </p:scale>
        <p:origin x="-906"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F12F3-C8E5-3A42-AF6A-B06C02B3DBC3}" type="doc">
      <dgm:prSet loTypeId="urn:microsoft.com/office/officeart/2005/8/layout/cycle6" loCatId="" qsTypeId="urn:microsoft.com/office/officeart/2005/8/quickstyle/simple2" qsCatId="simple" csTypeId="urn:microsoft.com/office/officeart/2005/8/colors/accent0_2" csCatId="mainScheme" phldr="1"/>
      <dgm:spPr/>
      <dgm:t>
        <a:bodyPr/>
        <a:lstStyle/>
        <a:p>
          <a:endParaRPr lang="en-GB"/>
        </a:p>
      </dgm:t>
    </dgm:pt>
    <dgm:pt modelId="{08CB505B-23F1-C248-AF3A-DA8DE1D5E011}">
      <dgm:prSet phldrT="[Text]"/>
      <dgm:spPr>
        <a:solidFill>
          <a:schemeClr val="bg1"/>
        </a:solidFill>
      </dgm:spPr>
      <dgm:t>
        <a:bodyPr/>
        <a:lstStyle/>
        <a:p>
          <a:r>
            <a:rPr lang="en-GB" b="1" dirty="0" smtClean="0"/>
            <a:t>2. Where do we want to be? </a:t>
          </a:r>
        </a:p>
        <a:p>
          <a:r>
            <a:rPr lang="en-GB" b="1" dirty="0" smtClean="0"/>
            <a:t>DREAM BUILDING</a:t>
          </a:r>
          <a:endParaRPr lang="en-GB" b="1" dirty="0"/>
        </a:p>
      </dgm:t>
    </dgm:pt>
    <dgm:pt modelId="{6C15D2CE-3DA5-294C-8DF5-99017A74CA5A}" type="parTrans" cxnId="{EAF04DF4-0467-4D42-9CC0-5FA3E8AE39E4}">
      <dgm:prSet/>
      <dgm:spPr/>
      <dgm:t>
        <a:bodyPr/>
        <a:lstStyle/>
        <a:p>
          <a:endParaRPr lang="en-GB"/>
        </a:p>
      </dgm:t>
    </dgm:pt>
    <dgm:pt modelId="{161C6220-C2F5-134A-9D6C-52320FC202D7}" type="sibTrans" cxnId="{EAF04DF4-0467-4D42-9CC0-5FA3E8AE39E4}">
      <dgm:prSet/>
      <dgm:spPr/>
      <dgm:t>
        <a:bodyPr/>
        <a:lstStyle/>
        <a:p>
          <a:endParaRPr lang="en-GB"/>
        </a:p>
      </dgm:t>
    </dgm:pt>
    <dgm:pt modelId="{EB6AE76E-13DF-7545-827E-76B7B41C335E}">
      <dgm:prSet phldrT="[Text]"/>
      <dgm:spPr/>
      <dgm:t>
        <a:bodyPr/>
        <a:lstStyle/>
        <a:p>
          <a:r>
            <a:rPr lang="en-GB" b="1" dirty="0" smtClean="0"/>
            <a:t>3. Where are we now?</a:t>
          </a:r>
        </a:p>
        <a:p>
          <a:r>
            <a:rPr lang="en-GB" b="1" dirty="0" smtClean="0"/>
            <a:t>SELF-ASSESSMENT </a:t>
          </a:r>
          <a:endParaRPr lang="en-GB" b="1" dirty="0"/>
        </a:p>
      </dgm:t>
    </dgm:pt>
    <dgm:pt modelId="{CD7607F9-A60B-7745-B6ED-0F4A68BD1704}" type="parTrans" cxnId="{BA866F65-361D-C44F-9109-2B35C7A1D80D}">
      <dgm:prSet/>
      <dgm:spPr/>
      <dgm:t>
        <a:bodyPr/>
        <a:lstStyle/>
        <a:p>
          <a:endParaRPr lang="en-GB"/>
        </a:p>
      </dgm:t>
    </dgm:pt>
    <dgm:pt modelId="{91397BF7-2A53-2846-8F55-EF4AB99C681E}" type="sibTrans" cxnId="{BA866F65-361D-C44F-9109-2B35C7A1D80D}">
      <dgm:prSet/>
      <dgm:spPr/>
      <dgm:t>
        <a:bodyPr/>
        <a:lstStyle/>
        <a:p>
          <a:endParaRPr lang="en-GB"/>
        </a:p>
      </dgm:t>
    </dgm:pt>
    <dgm:pt modelId="{E2F3A370-0319-544F-9A76-ABFCB335C48A}">
      <dgm:prSet phldrT="[Text]"/>
      <dgm:spPr/>
      <dgm:t>
        <a:bodyPr/>
        <a:lstStyle/>
        <a:p>
          <a:r>
            <a:rPr lang="en-GB" b="1" dirty="0" smtClean="0"/>
            <a:t>4. What are we going to do?</a:t>
          </a:r>
        </a:p>
        <a:p>
          <a:r>
            <a:rPr lang="en-GB" b="1" dirty="0" smtClean="0"/>
            <a:t>ACTION PLANNING</a:t>
          </a:r>
          <a:endParaRPr lang="en-GB" b="1" dirty="0"/>
        </a:p>
      </dgm:t>
    </dgm:pt>
    <dgm:pt modelId="{9007B42A-C576-4C41-91B6-50245491AE44}" type="parTrans" cxnId="{1F40E417-1A0A-6144-A075-87FE9502C31B}">
      <dgm:prSet/>
      <dgm:spPr/>
      <dgm:t>
        <a:bodyPr/>
        <a:lstStyle/>
        <a:p>
          <a:endParaRPr lang="en-GB"/>
        </a:p>
      </dgm:t>
    </dgm:pt>
    <dgm:pt modelId="{C32D2991-56E7-7C4F-A01E-243CC046AA57}" type="sibTrans" cxnId="{1F40E417-1A0A-6144-A075-87FE9502C31B}">
      <dgm:prSet/>
      <dgm:spPr/>
      <dgm:t>
        <a:bodyPr/>
        <a:lstStyle/>
        <a:p>
          <a:endParaRPr lang="en-GB"/>
        </a:p>
      </dgm:t>
    </dgm:pt>
    <dgm:pt modelId="{7D8CC4C1-0E05-C444-BEEA-D73245AF5723}">
      <dgm:prSet phldrT="[Text]"/>
      <dgm:spPr/>
      <dgm:t>
        <a:bodyPr/>
        <a:lstStyle/>
        <a:p>
          <a:r>
            <a:rPr lang="en-GB" b="1" dirty="0" smtClean="0"/>
            <a:t>5. Take action</a:t>
          </a:r>
        </a:p>
        <a:p>
          <a:r>
            <a:rPr lang="en-GB" b="1" dirty="0" smtClean="0"/>
            <a:t>IMPLEMENTATION</a:t>
          </a:r>
          <a:endParaRPr lang="en-GB" b="1" dirty="0"/>
        </a:p>
      </dgm:t>
    </dgm:pt>
    <dgm:pt modelId="{41386721-BE06-644C-8B9C-8F2C6A83AF89}" type="parTrans" cxnId="{10D4BD36-A317-084B-B46E-F45697273E89}">
      <dgm:prSet/>
      <dgm:spPr/>
      <dgm:t>
        <a:bodyPr/>
        <a:lstStyle/>
        <a:p>
          <a:endParaRPr lang="en-GB"/>
        </a:p>
      </dgm:t>
    </dgm:pt>
    <dgm:pt modelId="{121EAF39-D5AD-5340-A13B-3718F7F01BC2}" type="sibTrans" cxnId="{10D4BD36-A317-084B-B46E-F45697273E89}">
      <dgm:prSet/>
      <dgm:spPr/>
      <dgm:t>
        <a:bodyPr/>
        <a:lstStyle/>
        <a:p>
          <a:endParaRPr lang="en-GB"/>
        </a:p>
      </dgm:t>
    </dgm:pt>
    <dgm:pt modelId="{2C9FAA37-1DAA-5146-B5A6-E21F79191752}">
      <dgm:prSet phldrT="[Text]"/>
      <dgm:spPr/>
      <dgm:t>
        <a:bodyPr/>
        <a:lstStyle/>
        <a:p>
          <a:r>
            <a:rPr lang="en-GB" b="1" dirty="0" smtClean="0"/>
            <a:t>6. Where did we get to? </a:t>
          </a:r>
        </a:p>
        <a:p>
          <a:r>
            <a:rPr lang="en-GB" b="1" dirty="0" smtClean="0"/>
            <a:t>What did we learn?</a:t>
          </a:r>
        </a:p>
        <a:p>
          <a:r>
            <a:rPr lang="en-GB" b="1" dirty="0" smtClean="0"/>
            <a:t>MEASURE AND LEARN</a:t>
          </a:r>
          <a:endParaRPr lang="en-GB" b="1" dirty="0"/>
        </a:p>
      </dgm:t>
    </dgm:pt>
    <dgm:pt modelId="{CC15A625-9A87-8741-AD76-383DB762E7D7}" type="parTrans" cxnId="{D68C4EAA-AC9C-AB46-9353-8814E74EAFC7}">
      <dgm:prSet/>
      <dgm:spPr/>
      <dgm:t>
        <a:bodyPr/>
        <a:lstStyle/>
        <a:p>
          <a:endParaRPr lang="en-GB"/>
        </a:p>
      </dgm:t>
    </dgm:pt>
    <dgm:pt modelId="{64362B6D-0761-B642-B249-701869843848}" type="sibTrans" cxnId="{D68C4EAA-AC9C-AB46-9353-8814E74EAFC7}">
      <dgm:prSet/>
      <dgm:spPr/>
      <dgm:t>
        <a:bodyPr/>
        <a:lstStyle/>
        <a:p>
          <a:endParaRPr lang="en-GB"/>
        </a:p>
      </dgm:t>
    </dgm:pt>
    <dgm:pt modelId="{D3F5BDDD-CB34-044A-B86B-D79DC6049134}" type="pres">
      <dgm:prSet presAssocID="{0A4F12F3-C8E5-3A42-AF6A-B06C02B3DBC3}" presName="cycle" presStyleCnt="0">
        <dgm:presLayoutVars>
          <dgm:dir/>
          <dgm:resizeHandles val="exact"/>
        </dgm:presLayoutVars>
      </dgm:prSet>
      <dgm:spPr/>
      <dgm:t>
        <a:bodyPr/>
        <a:lstStyle/>
        <a:p>
          <a:endParaRPr lang="en-GB"/>
        </a:p>
      </dgm:t>
    </dgm:pt>
    <dgm:pt modelId="{0164C90C-C3E3-B24B-A7CA-71989C7B39EC}" type="pres">
      <dgm:prSet presAssocID="{08CB505B-23F1-C248-AF3A-DA8DE1D5E011}" presName="node" presStyleLbl="node1" presStyleIdx="0" presStyleCnt="5" custScaleX="99456">
        <dgm:presLayoutVars>
          <dgm:bulletEnabled val="1"/>
        </dgm:presLayoutVars>
      </dgm:prSet>
      <dgm:spPr/>
      <dgm:t>
        <a:bodyPr/>
        <a:lstStyle/>
        <a:p>
          <a:endParaRPr lang="en-GB"/>
        </a:p>
      </dgm:t>
    </dgm:pt>
    <dgm:pt modelId="{49665D77-3529-1446-97E0-8A75A2501CE6}" type="pres">
      <dgm:prSet presAssocID="{08CB505B-23F1-C248-AF3A-DA8DE1D5E011}" presName="spNode" presStyleCnt="0"/>
      <dgm:spPr/>
    </dgm:pt>
    <dgm:pt modelId="{D2F2BF11-65BA-3E44-A18E-9E6BF93EBFC6}" type="pres">
      <dgm:prSet presAssocID="{161C6220-C2F5-134A-9D6C-52320FC202D7}" presName="sibTrans" presStyleLbl="sibTrans1D1" presStyleIdx="0" presStyleCnt="5"/>
      <dgm:spPr/>
      <dgm:t>
        <a:bodyPr/>
        <a:lstStyle/>
        <a:p>
          <a:endParaRPr lang="en-GB"/>
        </a:p>
      </dgm:t>
    </dgm:pt>
    <dgm:pt modelId="{FCBBFF41-481F-6845-8AC3-9F4D2E955202}" type="pres">
      <dgm:prSet presAssocID="{EB6AE76E-13DF-7545-827E-76B7B41C335E}" presName="node" presStyleLbl="node1" presStyleIdx="1" presStyleCnt="5" custScaleX="110936">
        <dgm:presLayoutVars>
          <dgm:bulletEnabled val="1"/>
        </dgm:presLayoutVars>
      </dgm:prSet>
      <dgm:spPr/>
      <dgm:t>
        <a:bodyPr/>
        <a:lstStyle/>
        <a:p>
          <a:endParaRPr lang="en-GB"/>
        </a:p>
      </dgm:t>
    </dgm:pt>
    <dgm:pt modelId="{0BC6BA2E-D757-9D4A-8E84-B6CA9FE4A0F6}" type="pres">
      <dgm:prSet presAssocID="{EB6AE76E-13DF-7545-827E-76B7B41C335E}" presName="spNode" presStyleCnt="0"/>
      <dgm:spPr/>
    </dgm:pt>
    <dgm:pt modelId="{9F4B36A5-0579-794D-AA99-0DD0BA9AF8AA}" type="pres">
      <dgm:prSet presAssocID="{91397BF7-2A53-2846-8F55-EF4AB99C681E}" presName="sibTrans" presStyleLbl="sibTrans1D1" presStyleIdx="1" presStyleCnt="5"/>
      <dgm:spPr/>
      <dgm:t>
        <a:bodyPr/>
        <a:lstStyle/>
        <a:p>
          <a:endParaRPr lang="en-GB"/>
        </a:p>
      </dgm:t>
    </dgm:pt>
    <dgm:pt modelId="{D1626A3B-DBC6-534C-9D7A-D5BC0E2561A3}" type="pres">
      <dgm:prSet presAssocID="{E2F3A370-0319-544F-9A76-ABFCB335C48A}" presName="node" presStyleLbl="node1" presStyleIdx="2" presStyleCnt="5" custScaleX="95920">
        <dgm:presLayoutVars>
          <dgm:bulletEnabled val="1"/>
        </dgm:presLayoutVars>
      </dgm:prSet>
      <dgm:spPr/>
      <dgm:t>
        <a:bodyPr/>
        <a:lstStyle/>
        <a:p>
          <a:endParaRPr lang="en-GB"/>
        </a:p>
      </dgm:t>
    </dgm:pt>
    <dgm:pt modelId="{826492FB-6F4F-CC42-B3F8-97C2942BA5E1}" type="pres">
      <dgm:prSet presAssocID="{E2F3A370-0319-544F-9A76-ABFCB335C48A}" presName="spNode" presStyleCnt="0"/>
      <dgm:spPr/>
    </dgm:pt>
    <dgm:pt modelId="{5CCC69DE-1823-B441-ABBB-D97067A1E9AE}" type="pres">
      <dgm:prSet presAssocID="{C32D2991-56E7-7C4F-A01E-243CC046AA57}" presName="sibTrans" presStyleLbl="sibTrans1D1" presStyleIdx="2" presStyleCnt="5"/>
      <dgm:spPr/>
      <dgm:t>
        <a:bodyPr/>
        <a:lstStyle/>
        <a:p>
          <a:endParaRPr lang="en-GB"/>
        </a:p>
      </dgm:t>
    </dgm:pt>
    <dgm:pt modelId="{2AF43638-0A6B-9440-A6B8-406D9FF5F41C}" type="pres">
      <dgm:prSet presAssocID="{7D8CC4C1-0E05-C444-BEEA-D73245AF5723}" presName="node" presStyleLbl="node1" presStyleIdx="3" presStyleCnt="5" custScaleX="102992">
        <dgm:presLayoutVars>
          <dgm:bulletEnabled val="1"/>
        </dgm:presLayoutVars>
      </dgm:prSet>
      <dgm:spPr/>
      <dgm:t>
        <a:bodyPr/>
        <a:lstStyle/>
        <a:p>
          <a:endParaRPr lang="en-GB"/>
        </a:p>
      </dgm:t>
    </dgm:pt>
    <dgm:pt modelId="{6765AA0E-8762-574F-8BD2-506400B47B94}" type="pres">
      <dgm:prSet presAssocID="{7D8CC4C1-0E05-C444-BEEA-D73245AF5723}" presName="spNode" presStyleCnt="0"/>
      <dgm:spPr/>
    </dgm:pt>
    <dgm:pt modelId="{F58FF755-822F-8448-9459-159FF76FF1BB}" type="pres">
      <dgm:prSet presAssocID="{121EAF39-D5AD-5340-A13B-3718F7F01BC2}" presName="sibTrans" presStyleLbl="sibTrans1D1" presStyleIdx="3" presStyleCnt="5"/>
      <dgm:spPr/>
      <dgm:t>
        <a:bodyPr/>
        <a:lstStyle/>
        <a:p>
          <a:endParaRPr lang="en-GB"/>
        </a:p>
      </dgm:t>
    </dgm:pt>
    <dgm:pt modelId="{98ACD534-AA26-EE46-B11F-3F61248873B0}" type="pres">
      <dgm:prSet presAssocID="{2C9FAA37-1DAA-5146-B5A6-E21F79191752}" presName="node" presStyleLbl="node1" presStyleIdx="4" presStyleCnt="5" custScaleX="109402">
        <dgm:presLayoutVars>
          <dgm:bulletEnabled val="1"/>
        </dgm:presLayoutVars>
      </dgm:prSet>
      <dgm:spPr/>
      <dgm:t>
        <a:bodyPr/>
        <a:lstStyle/>
        <a:p>
          <a:endParaRPr lang="en-GB"/>
        </a:p>
      </dgm:t>
    </dgm:pt>
    <dgm:pt modelId="{56EC9609-AD54-CD4F-B21D-B910E052417A}" type="pres">
      <dgm:prSet presAssocID="{2C9FAA37-1DAA-5146-B5A6-E21F79191752}" presName="spNode" presStyleCnt="0"/>
      <dgm:spPr/>
    </dgm:pt>
    <dgm:pt modelId="{743D3893-EA10-D347-A21E-1DC9E1B6B3EA}" type="pres">
      <dgm:prSet presAssocID="{64362B6D-0761-B642-B249-701869843848}" presName="sibTrans" presStyleLbl="sibTrans1D1" presStyleIdx="4" presStyleCnt="5"/>
      <dgm:spPr/>
      <dgm:t>
        <a:bodyPr/>
        <a:lstStyle/>
        <a:p>
          <a:endParaRPr lang="en-GB"/>
        </a:p>
      </dgm:t>
    </dgm:pt>
  </dgm:ptLst>
  <dgm:cxnLst>
    <dgm:cxn modelId="{E1C01788-A294-224F-9F29-5B59834ECB20}" type="presOf" srcId="{121EAF39-D5AD-5340-A13B-3718F7F01BC2}" destId="{F58FF755-822F-8448-9459-159FF76FF1BB}" srcOrd="0" destOrd="0" presId="urn:microsoft.com/office/officeart/2005/8/layout/cycle6"/>
    <dgm:cxn modelId="{1B29D37D-5C6E-0C47-BB67-72C82C180C87}" type="presOf" srcId="{7D8CC4C1-0E05-C444-BEEA-D73245AF5723}" destId="{2AF43638-0A6B-9440-A6B8-406D9FF5F41C}" srcOrd="0" destOrd="0" presId="urn:microsoft.com/office/officeart/2005/8/layout/cycle6"/>
    <dgm:cxn modelId="{D68C4EAA-AC9C-AB46-9353-8814E74EAFC7}" srcId="{0A4F12F3-C8E5-3A42-AF6A-B06C02B3DBC3}" destId="{2C9FAA37-1DAA-5146-B5A6-E21F79191752}" srcOrd="4" destOrd="0" parTransId="{CC15A625-9A87-8741-AD76-383DB762E7D7}" sibTransId="{64362B6D-0761-B642-B249-701869843848}"/>
    <dgm:cxn modelId="{2B8AAA89-0DEF-5A43-BA1D-4803E4971423}" type="presOf" srcId="{91397BF7-2A53-2846-8F55-EF4AB99C681E}" destId="{9F4B36A5-0579-794D-AA99-0DD0BA9AF8AA}" srcOrd="0" destOrd="0" presId="urn:microsoft.com/office/officeart/2005/8/layout/cycle6"/>
    <dgm:cxn modelId="{B745377F-435D-3349-9287-D7A2F7998641}" type="presOf" srcId="{64362B6D-0761-B642-B249-701869843848}" destId="{743D3893-EA10-D347-A21E-1DC9E1B6B3EA}" srcOrd="0" destOrd="0" presId="urn:microsoft.com/office/officeart/2005/8/layout/cycle6"/>
    <dgm:cxn modelId="{B0C1287E-08E8-984B-9907-7C7B6EF96F6E}" type="presOf" srcId="{C32D2991-56E7-7C4F-A01E-243CC046AA57}" destId="{5CCC69DE-1823-B441-ABBB-D97067A1E9AE}" srcOrd="0" destOrd="0" presId="urn:microsoft.com/office/officeart/2005/8/layout/cycle6"/>
    <dgm:cxn modelId="{CCF28299-AFE3-7F40-8284-3F2288B35117}" type="presOf" srcId="{161C6220-C2F5-134A-9D6C-52320FC202D7}" destId="{D2F2BF11-65BA-3E44-A18E-9E6BF93EBFC6}" srcOrd="0" destOrd="0" presId="urn:microsoft.com/office/officeart/2005/8/layout/cycle6"/>
    <dgm:cxn modelId="{1F40E417-1A0A-6144-A075-87FE9502C31B}" srcId="{0A4F12F3-C8E5-3A42-AF6A-B06C02B3DBC3}" destId="{E2F3A370-0319-544F-9A76-ABFCB335C48A}" srcOrd="2" destOrd="0" parTransId="{9007B42A-C576-4C41-91B6-50245491AE44}" sibTransId="{C32D2991-56E7-7C4F-A01E-243CC046AA57}"/>
    <dgm:cxn modelId="{EAF04DF4-0467-4D42-9CC0-5FA3E8AE39E4}" srcId="{0A4F12F3-C8E5-3A42-AF6A-B06C02B3DBC3}" destId="{08CB505B-23F1-C248-AF3A-DA8DE1D5E011}" srcOrd="0" destOrd="0" parTransId="{6C15D2CE-3DA5-294C-8DF5-99017A74CA5A}" sibTransId="{161C6220-C2F5-134A-9D6C-52320FC202D7}"/>
    <dgm:cxn modelId="{8E4AECA3-1B81-A644-909E-3123A4723760}" type="presOf" srcId="{08CB505B-23F1-C248-AF3A-DA8DE1D5E011}" destId="{0164C90C-C3E3-B24B-A7CA-71989C7B39EC}" srcOrd="0" destOrd="0" presId="urn:microsoft.com/office/officeart/2005/8/layout/cycle6"/>
    <dgm:cxn modelId="{3B6EC6A1-135E-5642-BC22-7A8BC0C9EEA2}" type="presOf" srcId="{2C9FAA37-1DAA-5146-B5A6-E21F79191752}" destId="{98ACD534-AA26-EE46-B11F-3F61248873B0}" srcOrd="0" destOrd="0" presId="urn:microsoft.com/office/officeart/2005/8/layout/cycle6"/>
    <dgm:cxn modelId="{6400B9B7-A9A3-D344-BFF5-E96472FB46E6}" type="presOf" srcId="{E2F3A370-0319-544F-9A76-ABFCB335C48A}" destId="{D1626A3B-DBC6-534C-9D7A-D5BC0E2561A3}" srcOrd="0" destOrd="0" presId="urn:microsoft.com/office/officeart/2005/8/layout/cycle6"/>
    <dgm:cxn modelId="{10D4BD36-A317-084B-B46E-F45697273E89}" srcId="{0A4F12F3-C8E5-3A42-AF6A-B06C02B3DBC3}" destId="{7D8CC4C1-0E05-C444-BEEA-D73245AF5723}" srcOrd="3" destOrd="0" parTransId="{41386721-BE06-644C-8B9C-8F2C6A83AF89}" sibTransId="{121EAF39-D5AD-5340-A13B-3718F7F01BC2}"/>
    <dgm:cxn modelId="{2314F0CB-7499-114D-9FA4-D157DF4EADE0}" type="presOf" srcId="{0A4F12F3-C8E5-3A42-AF6A-B06C02B3DBC3}" destId="{D3F5BDDD-CB34-044A-B86B-D79DC6049134}" srcOrd="0" destOrd="0" presId="urn:microsoft.com/office/officeart/2005/8/layout/cycle6"/>
    <dgm:cxn modelId="{BA866F65-361D-C44F-9109-2B35C7A1D80D}" srcId="{0A4F12F3-C8E5-3A42-AF6A-B06C02B3DBC3}" destId="{EB6AE76E-13DF-7545-827E-76B7B41C335E}" srcOrd="1" destOrd="0" parTransId="{CD7607F9-A60B-7745-B6ED-0F4A68BD1704}" sibTransId="{91397BF7-2A53-2846-8F55-EF4AB99C681E}"/>
    <dgm:cxn modelId="{0B2154C1-8CE9-2A4C-AAAC-518236FA969E}" type="presOf" srcId="{EB6AE76E-13DF-7545-827E-76B7B41C335E}" destId="{FCBBFF41-481F-6845-8AC3-9F4D2E955202}" srcOrd="0" destOrd="0" presId="urn:microsoft.com/office/officeart/2005/8/layout/cycle6"/>
    <dgm:cxn modelId="{5EA0403D-0CF6-6F41-9A65-6E6F6A22E78C}" type="presParOf" srcId="{D3F5BDDD-CB34-044A-B86B-D79DC6049134}" destId="{0164C90C-C3E3-B24B-A7CA-71989C7B39EC}" srcOrd="0" destOrd="0" presId="urn:microsoft.com/office/officeart/2005/8/layout/cycle6"/>
    <dgm:cxn modelId="{87778D44-3192-8D46-ADED-9E2DB16C0E06}" type="presParOf" srcId="{D3F5BDDD-CB34-044A-B86B-D79DC6049134}" destId="{49665D77-3529-1446-97E0-8A75A2501CE6}" srcOrd="1" destOrd="0" presId="urn:microsoft.com/office/officeart/2005/8/layout/cycle6"/>
    <dgm:cxn modelId="{931900FA-4231-F241-AB75-181823E545F1}" type="presParOf" srcId="{D3F5BDDD-CB34-044A-B86B-D79DC6049134}" destId="{D2F2BF11-65BA-3E44-A18E-9E6BF93EBFC6}" srcOrd="2" destOrd="0" presId="urn:microsoft.com/office/officeart/2005/8/layout/cycle6"/>
    <dgm:cxn modelId="{8375109E-5200-8742-858B-AF08E8DD8319}" type="presParOf" srcId="{D3F5BDDD-CB34-044A-B86B-D79DC6049134}" destId="{FCBBFF41-481F-6845-8AC3-9F4D2E955202}" srcOrd="3" destOrd="0" presId="urn:microsoft.com/office/officeart/2005/8/layout/cycle6"/>
    <dgm:cxn modelId="{1CD1CB16-B6A1-0546-945A-339F2C5D3378}" type="presParOf" srcId="{D3F5BDDD-CB34-044A-B86B-D79DC6049134}" destId="{0BC6BA2E-D757-9D4A-8E84-B6CA9FE4A0F6}" srcOrd="4" destOrd="0" presId="urn:microsoft.com/office/officeart/2005/8/layout/cycle6"/>
    <dgm:cxn modelId="{4A9C2C44-6D87-AA4B-B5BF-A27BB8B3B4BA}" type="presParOf" srcId="{D3F5BDDD-CB34-044A-B86B-D79DC6049134}" destId="{9F4B36A5-0579-794D-AA99-0DD0BA9AF8AA}" srcOrd="5" destOrd="0" presId="urn:microsoft.com/office/officeart/2005/8/layout/cycle6"/>
    <dgm:cxn modelId="{4CF1EBE5-E926-C749-B756-6269959CEEA4}" type="presParOf" srcId="{D3F5BDDD-CB34-044A-B86B-D79DC6049134}" destId="{D1626A3B-DBC6-534C-9D7A-D5BC0E2561A3}" srcOrd="6" destOrd="0" presId="urn:microsoft.com/office/officeart/2005/8/layout/cycle6"/>
    <dgm:cxn modelId="{F879560B-59D3-4245-8A2E-818D86FEFB6F}" type="presParOf" srcId="{D3F5BDDD-CB34-044A-B86B-D79DC6049134}" destId="{826492FB-6F4F-CC42-B3F8-97C2942BA5E1}" srcOrd="7" destOrd="0" presId="urn:microsoft.com/office/officeart/2005/8/layout/cycle6"/>
    <dgm:cxn modelId="{9C4C01EF-0295-684C-8C03-F4E6FDE01AD5}" type="presParOf" srcId="{D3F5BDDD-CB34-044A-B86B-D79DC6049134}" destId="{5CCC69DE-1823-B441-ABBB-D97067A1E9AE}" srcOrd="8" destOrd="0" presId="urn:microsoft.com/office/officeart/2005/8/layout/cycle6"/>
    <dgm:cxn modelId="{4A9570D5-E4C9-2046-A96A-A61C804E1CAE}" type="presParOf" srcId="{D3F5BDDD-CB34-044A-B86B-D79DC6049134}" destId="{2AF43638-0A6B-9440-A6B8-406D9FF5F41C}" srcOrd="9" destOrd="0" presId="urn:microsoft.com/office/officeart/2005/8/layout/cycle6"/>
    <dgm:cxn modelId="{8D28260B-EF19-4047-9D14-58356914A8F4}" type="presParOf" srcId="{D3F5BDDD-CB34-044A-B86B-D79DC6049134}" destId="{6765AA0E-8762-574F-8BD2-506400B47B94}" srcOrd="10" destOrd="0" presId="urn:microsoft.com/office/officeart/2005/8/layout/cycle6"/>
    <dgm:cxn modelId="{6AAC5013-D694-F349-8D85-66619FE3B349}" type="presParOf" srcId="{D3F5BDDD-CB34-044A-B86B-D79DC6049134}" destId="{F58FF755-822F-8448-9459-159FF76FF1BB}" srcOrd="11" destOrd="0" presId="urn:microsoft.com/office/officeart/2005/8/layout/cycle6"/>
    <dgm:cxn modelId="{822301B0-A182-1D4C-9818-4A302F214D15}" type="presParOf" srcId="{D3F5BDDD-CB34-044A-B86B-D79DC6049134}" destId="{98ACD534-AA26-EE46-B11F-3F61248873B0}" srcOrd="12" destOrd="0" presId="urn:microsoft.com/office/officeart/2005/8/layout/cycle6"/>
    <dgm:cxn modelId="{1D111536-8081-594B-AB4E-C1706079820F}" type="presParOf" srcId="{D3F5BDDD-CB34-044A-B86B-D79DC6049134}" destId="{56EC9609-AD54-CD4F-B21D-B910E052417A}" srcOrd="13" destOrd="0" presId="urn:microsoft.com/office/officeart/2005/8/layout/cycle6"/>
    <dgm:cxn modelId="{F8DBC30D-88D2-9E47-B72C-D9A4D802DD1C}" type="presParOf" srcId="{D3F5BDDD-CB34-044A-B86B-D79DC6049134}" destId="{743D3893-EA10-D347-A21E-1DC9E1B6B3EA}"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70A44-4BDA-F94E-A402-3796F5A5DD19}" type="doc">
      <dgm:prSet loTypeId="urn:microsoft.com/office/officeart/2005/8/layout/process1" loCatId="" qsTypeId="urn:microsoft.com/office/officeart/2005/8/quickstyle/simple2" qsCatId="simple" csTypeId="urn:microsoft.com/office/officeart/2005/8/colors/accent0_2" csCatId="mainScheme" phldr="1"/>
      <dgm:spPr/>
    </dgm:pt>
    <dgm:pt modelId="{E92FEBA7-8A34-B445-B70A-0938546D7C1B}">
      <dgm:prSet phldrT="[Text]" custT="1"/>
      <dgm:spPr/>
      <dgm:t>
        <a:bodyPr/>
        <a:lstStyle/>
        <a:p>
          <a:r>
            <a:rPr lang="en-GB" sz="1800" b="1" dirty="0" smtClean="0"/>
            <a:t>EXPERT</a:t>
          </a:r>
          <a:endParaRPr lang="en-GB" sz="1800" b="1" dirty="0"/>
        </a:p>
      </dgm:t>
    </dgm:pt>
    <dgm:pt modelId="{B682BE97-4C7A-B143-A26C-450B1799596B}" type="parTrans" cxnId="{35457B5E-AD9C-014F-977C-140FD6F64BA0}">
      <dgm:prSet/>
      <dgm:spPr/>
      <dgm:t>
        <a:bodyPr/>
        <a:lstStyle/>
        <a:p>
          <a:endParaRPr lang="en-GB"/>
        </a:p>
      </dgm:t>
    </dgm:pt>
    <dgm:pt modelId="{37078020-7B48-5A4D-BF3D-DB36C3459978}" type="sibTrans" cxnId="{35457B5E-AD9C-014F-977C-140FD6F64BA0}">
      <dgm:prSet/>
      <dgm:spPr/>
      <dgm:t>
        <a:bodyPr/>
        <a:lstStyle/>
        <a:p>
          <a:endParaRPr lang="en-GB"/>
        </a:p>
      </dgm:t>
    </dgm:pt>
    <dgm:pt modelId="{DA4F9294-80F6-8C48-90B8-2B7BDA856DBB}">
      <dgm:prSet phldrT="[Text]" custT="1"/>
      <dgm:spPr/>
      <dgm:t>
        <a:bodyPr/>
        <a:lstStyle/>
        <a:p>
          <a:r>
            <a:rPr lang="en-GB" sz="1800" b="1" dirty="0" smtClean="0"/>
            <a:t>FACILITATOR</a:t>
          </a:r>
          <a:endParaRPr lang="en-GB" sz="1800" b="1" dirty="0"/>
        </a:p>
      </dgm:t>
    </dgm:pt>
    <dgm:pt modelId="{3D60DC56-A77F-BB4E-B700-EDAC4F984B1C}" type="parTrans" cxnId="{D2AE8FDF-CED7-BB42-8F02-CB7494FC8226}">
      <dgm:prSet/>
      <dgm:spPr/>
      <dgm:t>
        <a:bodyPr/>
        <a:lstStyle/>
        <a:p>
          <a:endParaRPr lang="en-GB"/>
        </a:p>
      </dgm:t>
    </dgm:pt>
    <dgm:pt modelId="{8A5509E4-B06E-F94D-945E-044DDFA52725}" type="sibTrans" cxnId="{D2AE8FDF-CED7-BB42-8F02-CB7494FC8226}">
      <dgm:prSet/>
      <dgm:spPr/>
      <dgm:t>
        <a:bodyPr/>
        <a:lstStyle/>
        <a:p>
          <a:endParaRPr lang="en-GB"/>
        </a:p>
      </dgm:t>
    </dgm:pt>
    <dgm:pt modelId="{D1D7942F-876A-0548-A3CF-F5714E673990}" type="pres">
      <dgm:prSet presAssocID="{82670A44-4BDA-F94E-A402-3796F5A5DD19}" presName="Name0" presStyleCnt="0">
        <dgm:presLayoutVars>
          <dgm:dir/>
          <dgm:resizeHandles val="exact"/>
        </dgm:presLayoutVars>
      </dgm:prSet>
      <dgm:spPr/>
    </dgm:pt>
    <dgm:pt modelId="{E0959D30-DA2A-844C-A8AC-3EB47208E342}" type="pres">
      <dgm:prSet presAssocID="{E92FEBA7-8A34-B445-B70A-0938546D7C1B}" presName="node" presStyleLbl="node1" presStyleIdx="0" presStyleCnt="2">
        <dgm:presLayoutVars>
          <dgm:bulletEnabled val="1"/>
        </dgm:presLayoutVars>
      </dgm:prSet>
      <dgm:spPr/>
      <dgm:t>
        <a:bodyPr/>
        <a:lstStyle/>
        <a:p>
          <a:endParaRPr lang="en-GB"/>
        </a:p>
      </dgm:t>
    </dgm:pt>
    <dgm:pt modelId="{808FBC77-9B90-4845-86FE-2732F74D1975}" type="pres">
      <dgm:prSet presAssocID="{37078020-7B48-5A4D-BF3D-DB36C3459978}" presName="sibTrans" presStyleLbl="sibTrans2D1" presStyleIdx="0" presStyleCnt="1"/>
      <dgm:spPr/>
      <dgm:t>
        <a:bodyPr/>
        <a:lstStyle/>
        <a:p>
          <a:endParaRPr lang="en-GB"/>
        </a:p>
      </dgm:t>
    </dgm:pt>
    <dgm:pt modelId="{DE1C91D8-8E22-A44A-9608-76ADB7D6D68E}" type="pres">
      <dgm:prSet presAssocID="{37078020-7B48-5A4D-BF3D-DB36C3459978}" presName="connectorText" presStyleLbl="sibTrans2D1" presStyleIdx="0" presStyleCnt="1"/>
      <dgm:spPr/>
      <dgm:t>
        <a:bodyPr/>
        <a:lstStyle/>
        <a:p>
          <a:endParaRPr lang="en-GB"/>
        </a:p>
      </dgm:t>
    </dgm:pt>
    <dgm:pt modelId="{E3DFC233-8FBA-8D48-8A3A-9C04EF423B49}" type="pres">
      <dgm:prSet presAssocID="{DA4F9294-80F6-8C48-90B8-2B7BDA856DBB}" presName="node" presStyleLbl="node1" presStyleIdx="1" presStyleCnt="2">
        <dgm:presLayoutVars>
          <dgm:bulletEnabled val="1"/>
        </dgm:presLayoutVars>
      </dgm:prSet>
      <dgm:spPr/>
      <dgm:t>
        <a:bodyPr/>
        <a:lstStyle/>
        <a:p>
          <a:endParaRPr lang="en-GB"/>
        </a:p>
      </dgm:t>
    </dgm:pt>
  </dgm:ptLst>
  <dgm:cxnLst>
    <dgm:cxn modelId="{35457B5E-AD9C-014F-977C-140FD6F64BA0}" srcId="{82670A44-4BDA-F94E-A402-3796F5A5DD19}" destId="{E92FEBA7-8A34-B445-B70A-0938546D7C1B}" srcOrd="0" destOrd="0" parTransId="{B682BE97-4C7A-B143-A26C-450B1799596B}" sibTransId="{37078020-7B48-5A4D-BF3D-DB36C3459978}"/>
    <dgm:cxn modelId="{9CB60F74-ABE4-B543-BE46-7F1913B8C360}" type="presOf" srcId="{37078020-7B48-5A4D-BF3D-DB36C3459978}" destId="{DE1C91D8-8E22-A44A-9608-76ADB7D6D68E}" srcOrd="1" destOrd="0" presId="urn:microsoft.com/office/officeart/2005/8/layout/process1"/>
    <dgm:cxn modelId="{A5F44D1D-CA02-134B-86DF-DAC50CF017F3}" type="presOf" srcId="{37078020-7B48-5A4D-BF3D-DB36C3459978}" destId="{808FBC77-9B90-4845-86FE-2732F74D1975}" srcOrd="0" destOrd="0" presId="urn:microsoft.com/office/officeart/2005/8/layout/process1"/>
    <dgm:cxn modelId="{E3B1FDF8-D33F-7D4C-87A1-67E59DBB5B3D}" type="presOf" srcId="{DA4F9294-80F6-8C48-90B8-2B7BDA856DBB}" destId="{E3DFC233-8FBA-8D48-8A3A-9C04EF423B49}" srcOrd="0" destOrd="0" presId="urn:microsoft.com/office/officeart/2005/8/layout/process1"/>
    <dgm:cxn modelId="{B7A27BA7-AE8D-124A-A005-5ADA8EC196A6}" type="presOf" srcId="{82670A44-4BDA-F94E-A402-3796F5A5DD19}" destId="{D1D7942F-876A-0548-A3CF-F5714E673990}" srcOrd="0" destOrd="0" presId="urn:microsoft.com/office/officeart/2005/8/layout/process1"/>
    <dgm:cxn modelId="{546E2125-0062-584F-9C2F-42460129269A}" type="presOf" srcId="{E92FEBA7-8A34-B445-B70A-0938546D7C1B}" destId="{E0959D30-DA2A-844C-A8AC-3EB47208E342}" srcOrd="0" destOrd="0" presId="urn:microsoft.com/office/officeart/2005/8/layout/process1"/>
    <dgm:cxn modelId="{D2AE8FDF-CED7-BB42-8F02-CB7494FC8226}" srcId="{82670A44-4BDA-F94E-A402-3796F5A5DD19}" destId="{DA4F9294-80F6-8C48-90B8-2B7BDA856DBB}" srcOrd="1" destOrd="0" parTransId="{3D60DC56-A77F-BB4E-B700-EDAC4F984B1C}" sibTransId="{8A5509E4-B06E-F94D-945E-044DDFA52725}"/>
    <dgm:cxn modelId="{741439F1-46FD-0348-8184-C1450E8D35C1}" type="presParOf" srcId="{D1D7942F-876A-0548-A3CF-F5714E673990}" destId="{E0959D30-DA2A-844C-A8AC-3EB47208E342}" srcOrd="0" destOrd="0" presId="urn:microsoft.com/office/officeart/2005/8/layout/process1"/>
    <dgm:cxn modelId="{56232BF7-FE50-F147-B16D-01A603EA5137}" type="presParOf" srcId="{D1D7942F-876A-0548-A3CF-F5714E673990}" destId="{808FBC77-9B90-4845-86FE-2732F74D1975}" srcOrd="1" destOrd="0" presId="urn:microsoft.com/office/officeart/2005/8/layout/process1"/>
    <dgm:cxn modelId="{E99F5538-5C83-2743-B9A5-0B3231B7D677}" type="presParOf" srcId="{808FBC77-9B90-4845-86FE-2732F74D1975}" destId="{DE1C91D8-8E22-A44A-9608-76ADB7D6D68E}" srcOrd="0" destOrd="0" presId="urn:microsoft.com/office/officeart/2005/8/layout/process1"/>
    <dgm:cxn modelId="{2607DD5D-A3C6-F14E-8047-E28D67E8CF6D}" type="presParOf" srcId="{D1D7942F-876A-0548-A3CF-F5714E673990}" destId="{E3DFC233-8FBA-8D48-8A3A-9C04EF423B49}" srcOrd="2"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4C90C-C3E3-B24B-A7CA-71989C7B39EC}">
      <dsp:nvSpPr>
        <dsp:cNvPr id="0" name=""/>
        <dsp:cNvSpPr/>
      </dsp:nvSpPr>
      <dsp:spPr>
        <a:xfrm>
          <a:off x="4531162" y="389"/>
          <a:ext cx="1439738" cy="940949"/>
        </a:xfrm>
        <a:prstGeom prst="roundRect">
          <a:avLst/>
        </a:prstGeom>
        <a:solidFill>
          <a:schemeClr val="bg1"/>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2. Where do we want to be? </a:t>
          </a:r>
        </a:p>
        <a:p>
          <a:pPr lvl="0" algn="ctr" defTabSz="488950">
            <a:lnSpc>
              <a:spcPct val="90000"/>
            </a:lnSpc>
            <a:spcBef>
              <a:spcPct val="0"/>
            </a:spcBef>
            <a:spcAft>
              <a:spcPct val="35000"/>
            </a:spcAft>
          </a:pPr>
          <a:r>
            <a:rPr lang="en-GB" sz="1100" b="1" kern="1200" dirty="0" smtClean="0"/>
            <a:t>DREAM BUILDING</a:t>
          </a:r>
          <a:endParaRPr lang="en-GB" sz="1100" b="1" kern="1200" dirty="0"/>
        </a:p>
      </dsp:txBody>
      <dsp:txXfrm>
        <a:off x="4577095" y="46322"/>
        <a:ext cx="1347872" cy="849083"/>
      </dsp:txXfrm>
    </dsp:sp>
    <dsp:sp modelId="{D2F2BF11-65BA-3E44-A18E-9E6BF93EBFC6}">
      <dsp:nvSpPr>
        <dsp:cNvPr id="0" name=""/>
        <dsp:cNvSpPr/>
      </dsp:nvSpPr>
      <dsp:spPr>
        <a:xfrm>
          <a:off x="3369383" y="470863"/>
          <a:ext cx="3763297" cy="3763297"/>
        </a:xfrm>
        <a:custGeom>
          <a:avLst/>
          <a:gdLst/>
          <a:ahLst/>
          <a:cxnLst/>
          <a:rect l="0" t="0" r="0" b="0"/>
          <a:pathLst>
            <a:path>
              <a:moveTo>
                <a:pt x="2611531" y="147326"/>
              </a:moveTo>
              <a:arcTo wR="1881648" hR="1881648" stAng="17569417" swAng="197135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BBFF41-481F-6845-8AC3-9F4D2E955202}">
      <dsp:nvSpPr>
        <dsp:cNvPr id="0" name=""/>
        <dsp:cNvSpPr/>
      </dsp:nvSpPr>
      <dsp:spPr>
        <a:xfrm>
          <a:off x="6237624" y="1300576"/>
          <a:ext cx="1605925" cy="9409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3. Where are we now?</a:t>
          </a:r>
        </a:p>
        <a:p>
          <a:pPr lvl="0" algn="ctr" defTabSz="488950">
            <a:lnSpc>
              <a:spcPct val="90000"/>
            </a:lnSpc>
            <a:spcBef>
              <a:spcPct val="0"/>
            </a:spcBef>
            <a:spcAft>
              <a:spcPct val="35000"/>
            </a:spcAft>
          </a:pPr>
          <a:r>
            <a:rPr lang="en-GB" sz="1100" b="1" kern="1200" dirty="0" smtClean="0"/>
            <a:t>SELF-ASSESSMENT </a:t>
          </a:r>
          <a:endParaRPr lang="en-GB" sz="1100" b="1" kern="1200" dirty="0"/>
        </a:p>
      </dsp:txBody>
      <dsp:txXfrm>
        <a:off x="6283557" y="1346509"/>
        <a:ext cx="1514059" cy="849083"/>
      </dsp:txXfrm>
    </dsp:sp>
    <dsp:sp modelId="{9F4B36A5-0579-794D-AA99-0DD0BA9AF8AA}">
      <dsp:nvSpPr>
        <dsp:cNvPr id="0" name=""/>
        <dsp:cNvSpPr/>
      </dsp:nvSpPr>
      <dsp:spPr>
        <a:xfrm>
          <a:off x="3369383" y="470863"/>
          <a:ext cx="3763297" cy="3763297"/>
        </a:xfrm>
        <a:custGeom>
          <a:avLst/>
          <a:gdLst/>
          <a:ahLst/>
          <a:cxnLst/>
          <a:rect l="0" t="0" r="0" b="0"/>
          <a:pathLst>
            <a:path>
              <a:moveTo>
                <a:pt x="3760693" y="1782698"/>
              </a:moveTo>
              <a:arcTo wR="1881648" hR="1881648" stAng="21419136" swAng="219797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626A3B-DBC6-534C-9D7A-D5BC0E2561A3}">
      <dsp:nvSpPr>
        <dsp:cNvPr id="0" name=""/>
        <dsp:cNvSpPr/>
      </dsp:nvSpPr>
      <dsp:spPr>
        <a:xfrm>
          <a:off x="5662762" y="3404323"/>
          <a:ext cx="1388551" cy="9409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4. What are we going to do?</a:t>
          </a:r>
        </a:p>
        <a:p>
          <a:pPr lvl="0" algn="ctr" defTabSz="488950">
            <a:lnSpc>
              <a:spcPct val="90000"/>
            </a:lnSpc>
            <a:spcBef>
              <a:spcPct val="0"/>
            </a:spcBef>
            <a:spcAft>
              <a:spcPct val="35000"/>
            </a:spcAft>
          </a:pPr>
          <a:r>
            <a:rPr lang="en-GB" sz="1100" b="1" kern="1200" dirty="0" smtClean="0"/>
            <a:t>ACTION PLANNING</a:t>
          </a:r>
          <a:endParaRPr lang="en-GB" sz="1100" b="1" kern="1200" dirty="0"/>
        </a:p>
      </dsp:txBody>
      <dsp:txXfrm>
        <a:off x="5708695" y="3450256"/>
        <a:ext cx="1296685" cy="849083"/>
      </dsp:txXfrm>
    </dsp:sp>
    <dsp:sp modelId="{5CCC69DE-1823-B441-ABBB-D97067A1E9AE}">
      <dsp:nvSpPr>
        <dsp:cNvPr id="0" name=""/>
        <dsp:cNvSpPr/>
      </dsp:nvSpPr>
      <dsp:spPr>
        <a:xfrm>
          <a:off x="3369383" y="470863"/>
          <a:ext cx="3763297" cy="3763297"/>
        </a:xfrm>
        <a:custGeom>
          <a:avLst/>
          <a:gdLst/>
          <a:ahLst/>
          <a:cxnLst/>
          <a:rect l="0" t="0" r="0" b="0"/>
          <a:pathLst>
            <a:path>
              <a:moveTo>
                <a:pt x="2285838" y="3719373"/>
              </a:moveTo>
              <a:arcTo wR="1881648" hR="1881648" stAng="4655750" swAng="139294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F43638-0A6B-9440-A6B8-406D9FF5F41C}">
      <dsp:nvSpPr>
        <dsp:cNvPr id="0" name=""/>
        <dsp:cNvSpPr/>
      </dsp:nvSpPr>
      <dsp:spPr>
        <a:xfrm>
          <a:off x="3399563" y="3404323"/>
          <a:ext cx="1490926" cy="9409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5. Take action</a:t>
          </a:r>
        </a:p>
        <a:p>
          <a:pPr lvl="0" algn="ctr" defTabSz="488950">
            <a:lnSpc>
              <a:spcPct val="90000"/>
            </a:lnSpc>
            <a:spcBef>
              <a:spcPct val="0"/>
            </a:spcBef>
            <a:spcAft>
              <a:spcPct val="35000"/>
            </a:spcAft>
          </a:pPr>
          <a:r>
            <a:rPr lang="en-GB" sz="1100" b="1" kern="1200" dirty="0" smtClean="0"/>
            <a:t>IMPLEMENTATION</a:t>
          </a:r>
          <a:endParaRPr lang="en-GB" sz="1100" b="1" kern="1200" dirty="0"/>
        </a:p>
      </dsp:txBody>
      <dsp:txXfrm>
        <a:off x="3445496" y="3450256"/>
        <a:ext cx="1399060" cy="849083"/>
      </dsp:txXfrm>
    </dsp:sp>
    <dsp:sp modelId="{F58FF755-822F-8448-9459-159FF76FF1BB}">
      <dsp:nvSpPr>
        <dsp:cNvPr id="0" name=""/>
        <dsp:cNvSpPr/>
      </dsp:nvSpPr>
      <dsp:spPr>
        <a:xfrm>
          <a:off x="3369383" y="470863"/>
          <a:ext cx="3763297" cy="3763297"/>
        </a:xfrm>
        <a:custGeom>
          <a:avLst/>
          <a:gdLst/>
          <a:ahLst/>
          <a:cxnLst/>
          <a:rect l="0" t="0" r="0" b="0"/>
          <a:pathLst>
            <a:path>
              <a:moveTo>
                <a:pt x="314719" y="2923442"/>
              </a:moveTo>
              <a:arcTo wR="1881648" hR="1881648" stAng="8782892" swAng="219797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ACD534-AA26-EE46-B11F-3F61248873B0}">
      <dsp:nvSpPr>
        <dsp:cNvPr id="0" name=""/>
        <dsp:cNvSpPr/>
      </dsp:nvSpPr>
      <dsp:spPr>
        <a:xfrm>
          <a:off x="2669618" y="1300576"/>
          <a:ext cx="1583718" cy="9409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6. Where did we get to? </a:t>
          </a:r>
        </a:p>
        <a:p>
          <a:pPr lvl="0" algn="ctr" defTabSz="488950">
            <a:lnSpc>
              <a:spcPct val="90000"/>
            </a:lnSpc>
            <a:spcBef>
              <a:spcPct val="0"/>
            </a:spcBef>
            <a:spcAft>
              <a:spcPct val="35000"/>
            </a:spcAft>
          </a:pPr>
          <a:r>
            <a:rPr lang="en-GB" sz="1100" b="1" kern="1200" dirty="0" smtClean="0"/>
            <a:t>What did we learn?</a:t>
          </a:r>
        </a:p>
        <a:p>
          <a:pPr lvl="0" algn="ctr" defTabSz="488950">
            <a:lnSpc>
              <a:spcPct val="90000"/>
            </a:lnSpc>
            <a:spcBef>
              <a:spcPct val="0"/>
            </a:spcBef>
            <a:spcAft>
              <a:spcPct val="35000"/>
            </a:spcAft>
          </a:pPr>
          <a:r>
            <a:rPr lang="en-GB" sz="1100" b="1" kern="1200" dirty="0" smtClean="0"/>
            <a:t>MEASURE AND LEARN</a:t>
          </a:r>
          <a:endParaRPr lang="en-GB" sz="1100" b="1" kern="1200" dirty="0"/>
        </a:p>
      </dsp:txBody>
      <dsp:txXfrm>
        <a:off x="2715551" y="1346509"/>
        <a:ext cx="1491852" cy="849083"/>
      </dsp:txXfrm>
    </dsp:sp>
    <dsp:sp modelId="{743D3893-EA10-D347-A21E-1DC9E1B6B3EA}">
      <dsp:nvSpPr>
        <dsp:cNvPr id="0" name=""/>
        <dsp:cNvSpPr/>
      </dsp:nvSpPr>
      <dsp:spPr>
        <a:xfrm>
          <a:off x="3369383" y="470863"/>
          <a:ext cx="3763297" cy="3763297"/>
        </a:xfrm>
        <a:custGeom>
          <a:avLst/>
          <a:gdLst/>
          <a:ahLst/>
          <a:cxnLst/>
          <a:rect l="0" t="0" r="0" b="0"/>
          <a:pathLst>
            <a:path>
              <a:moveTo>
                <a:pt x="327602" y="820733"/>
              </a:moveTo>
              <a:arcTo wR="1881648" hR="1881648" stAng="12859233" swAng="197135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9D30-DA2A-844C-A8AC-3EB47208E342}">
      <dsp:nvSpPr>
        <dsp:cNvPr id="0" name=""/>
        <dsp:cNvSpPr/>
      </dsp:nvSpPr>
      <dsp:spPr>
        <a:xfrm>
          <a:off x="1190" y="0"/>
          <a:ext cx="2539007" cy="1152128"/>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EXPERT</a:t>
          </a:r>
          <a:endParaRPr lang="en-GB" sz="1800" b="1" kern="1200" dirty="0"/>
        </a:p>
      </dsp:txBody>
      <dsp:txXfrm>
        <a:off x="34935" y="33745"/>
        <a:ext cx="2471517" cy="1084638"/>
      </dsp:txXfrm>
    </dsp:sp>
    <dsp:sp modelId="{808FBC77-9B90-4845-86FE-2732F74D1975}">
      <dsp:nvSpPr>
        <dsp:cNvPr id="0" name=""/>
        <dsp:cNvSpPr/>
      </dsp:nvSpPr>
      <dsp:spPr>
        <a:xfrm>
          <a:off x="2794099" y="261227"/>
          <a:ext cx="538269" cy="62967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GB" sz="2700" kern="1200"/>
        </a:p>
      </dsp:txBody>
      <dsp:txXfrm>
        <a:off x="2794099" y="387162"/>
        <a:ext cx="376788" cy="377803"/>
      </dsp:txXfrm>
    </dsp:sp>
    <dsp:sp modelId="{E3DFC233-8FBA-8D48-8A3A-9C04EF423B49}">
      <dsp:nvSpPr>
        <dsp:cNvPr id="0" name=""/>
        <dsp:cNvSpPr/>
      </dsp:nvSpPr>
      <dsp:spPr>
        <a:xfrm>
          <a:off x="3555801" y="0"/>
          <a:ext cx="2539007" cy="1152128"/>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FACILITATOR</a:t>
          </a:r>
          <a:endParaRPr lang="en-GB" sz="1800" b="1" kern="1200" dirty="0"/>
        </a:p>
      </dsp:txBody>
      <dsp:txXfrm>
        <a:off x="3589546" y="33745"/>
        <a:ext cx="2471517" cy="108463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4DAA86A-FC3C-4319-AD55-C08C79319DB5}" type="datetimeFigureOut">
              <a:rPr lang="nl-NL" smtClean="0"/>
              <a:pPr/>
              <a:t>21-11-2013</a:t>
            </a:fld>
            <a:endParaRPr lang="fr-F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A377D3C-0328-426E-88C6-CFECED524006}" type="slidenum">
              <a:rPr lang="fr-FR" smtClean="0"/>
              <a:pPr/>
              <a:t>‹nº›</a:t>
            </a:fld>
            <a:endParaRPr lang="fr-FR"/>
          </a:p>
        </p:txBody>
      </p:sp>
    </p:spTree>
    <p:extLst>
      <p:ext uri="{BB962C8B-B14F-4D97-AF65-F5344CB8AC3E}">
        <p14:creationId xmlns:p14="http://schemas.microsoft.com/office/powerpoint/2010/main" xmlns="" val="11732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A377D3C-0328-426E-88C6-CFECED524006}"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4DA3-302F-4C3F-B7CC-E3860C0B35D1}" type="datetimeFigureOut">
              <a:rPr lang="nl-NL" smtClean="0"/>
              <a:pPr/>
              <a:t>21-11-2013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358C2-0FD0-47BF-BDDE-AF028C5A1A2A}"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A4DA3-302F-4C3F-B7CC-E3860C0B35D1}" type="datetimeFigureOut">
              <a:rPr lang="nl-NL" smtClean="0"/>
              <a:pPr/>
              <a:t>21-11-2013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358C2-0FD0-47BF-BDDE-AF028C5A1A2A}"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gif"/><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gif"/><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gif"/><Relationship Id="rId17" Type="http://schemas.openxmlformats.org/officeDocument/2006/relationships/image" Target="../media/image15.jpeg"/><Relationship Id="rId2" Type="http://schemas.openxmlformats.org/officeDocument/2006/relationships/notesSlide" Target="../notesSlides/notesSlide9.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2.xml"/><Relationship Id="rId4" Type="http://schemas.openxmlformats.org/officeDocument/2006/relationships/oleObject" Target="/Users/gastonschmitz/Documents/CONSTELLATION/Document2!OLE_LINK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110" y="815221"/>
            <a:ext cx="8500370" cy="3477875"/>
          </a:xfrm>
          <a:prstGeom prst="rect">
            <a:avLst/>
          </a:prstGeom>
        </p:spPr>
        <p:txBody>
          <a:bodyPr wrap="square">
            <a:spAutoFit/>
          </a:bodyPr>
          <a:lstStyle/>
          <a:p>
            <a:r>
              <a:rPr lang="en-US" sz="1600" dirty="0" smtClean="0"/>
              <a:t>The Constellation is a movement </a:t>
            </a:r>
            <a:r>
              <a:rPr lang="en-US" sz="1600" dirty="0"/>
              <a:t>of </a:t>
            </a:r>
            <a:r>
              <a:rPr lang="en-US" sz="1600" dirty="0" smtClean="0"/>
              <a:t>communities and practitioners in 70 </a:t>
            </a:r>
            <a:r>
              <a:rPr lang="en-US" sz="1600" dirty="0"/>
              <a:t>countries that  share </a:t>
            </a:r>
            <a:r>
              <a:rPr lang="en-US" sz="1600" dirty="0" smtClean="0"/>
              <a:t>an </a:t>
            </a:r>
            <a:r>
              <a:rPr lang="en-US" sz="1600" b="1" dirty="0" smtClean="0">
                <a:solidFill>
                  <a:srgbClr val="17375E"/>
                </a:solidFill>
              </a:rPr>
              <a:t>inspiration</a:t>
            </a:r>
            <a:r>
              <a:rPr lang="en-US" sz="1600" b="1" dirty="0">
                <a:solidFill>
                  <a:srgbClr val="17375E"/>
                </a:solidFill>
              </a:rPr>
              <a:t>: </a:t>
            </a:r>
            <a:r>
              <a:rPr lang="en-US" sz="1600" b="1" dirty="0" smtClean="0">
                <a:solidFill>
                  <a:srgbClr val="17375E"/>
                </a:solidFill>
              </a:rPr>
              <a:t>The capacity </a:t>
            </a:r>
            <a:r>
              <a:rPr lang="en-US" sz="1600" b="1" dirty="0">
                <a:solidFill>
                  <a:srgbClr val="17375E"/>
                </a:solidFill>
              </a:rPr>
              <a:t>of communities to </a:t>
            </a:r>
            <a:r>
              <a:rPr lang="en-US" sz="1600" b="1" dirty="0" smtClean="0">
                <a:solidFill>
                  <a:srgbClr val="17375E"/>
                </a:solidFill>
              </a:rPr>
              <a:t>envision, assess, and act using their strengths.</a:t>
            </a:r>
            <a:endParaRPr lang="en-US" sz="1600" b="1" dirty="0">
              <a:solidFill>
                <a:srgbClr val="17375E"/>
              </a:solidFill>
            </a:endParaRPr>
          </a:p>
          <a:p>
            <a:r>
              <a:rPr lang="en-US" sz="1600" dirty="0"/>
              <a:t> </a:t>
            </a:r>
          </a:p>
          <a:p>
            <a:r>
              <a:rPr lang="en-US" sz="1600" dirty="0" smtClean="0"/>
              <a:t>It has </a:t>
            </a:r>
            <a:r>
              <a:rPr lang="en-US" sz="1600" dirty="0"/>
              <a:t>successfully worked with governments, UN agencies and NGOs in </a:t>
            </a:r>
            <a:r>
              <a:rPr lang="en-US" sz="1600" b="1" dirty="0">
                <a:solidFill>
                  <a:srgbClr val="17375E"/>
                </a:solidFill>
              </a:rPr>
              <a:t>40 countries </a:t>
            </a:r>
            <a:r>
              <a:rPr lang="en-US" sz="1600" dirty="0"/>
              <a:t>to </a:t>
            </a:r>
            <a:r>
              <a:rPr lang="en-US" sz="1600" dirty="0" smtClean="0"/>
              <a:t>facilitate locally</a:t>
            </a:r>
            <a:r>
              <a:rPr lang="en-US" sz="1600" dirty="0"/>
              <a:t>-driven </a:t>
            </a:r>
            <a:r>
              <a:rPr lang="en-US" sz="1600" dirty="0" smtClean="0"/>
              <a:t>action and to build life competence </a:t>
            </a:r>
            <a:r>
              <a:rPr lang="en-US" sz="1600" dirty="0"/>
              <a:t>in over 3,000 </a:t>
            </a:r>
            <a:r>
              <a:rPr lang="en-US" sz="1600" dirty="0" smtClean="0"/>
              <a:t>communities. </a:t>
            </a:r>
          </a:p>
          <a:p>
            <a:endParaRPr lang="en-US" sz="1600" dirty="0"/>
          </a:p>
          <a:p>
            <a:r>
              <a:rPr lang="en-US" sz="1600" dirty="0" smtClean="0"/>
              <a:t>Through its work, the Constellation </a:t>
            </a:r>
            <a:r>
              <a:rPr lang="en-US" sz="1600" b="1" dirty="0" smtClean="0">
                <a:solidFill>
                  <a:srgbClr val="17375E"/>
                </a:solidFill>
              </a:rPr>
              <a:t>develops local capacity </a:t>
            </a:r>
            <a:r>
              <a:rPr lang="en-US" sz="1600" b="1" dirty="0">
                <a:solidFill>
                  <a:srgbClr val="17375E"/>
                </a:solidFill>
              </a:rPr>
              <a:t>to facilitate communal discussion, reflection, learning and action </a:t>
            </a:r>
            <a:r>
              <a:rPr lang="en-US" sz="1600" dirty="0" smtClean="0"/>
              <a:t>and to </a:t>
            </a:r>
            <a:r>
              <a:rPr lang="en-US" sz="1600" dirty="0"/>
              <a:t>accompany communities on their </a:t>
            </a:r>
            <a:r>
              <a:rPr lang="en-US" sz="1600" dirty="0" smtClean="0"/>
              <a:t>journey to </a:t>
            </a:r>
            <a:r>
              <a:rPr lang="en-US" sz="1600" dirty="0"/>
              <a:t>their </a:t>
            </a:r>
            <a:r>
              <a:rPr lang="en-US" sz="1600" dirty="0" smtClean="0"/>
              <a:t>dream. </a:t>
            </a:r>
          </a:p>
          <a:p>
            <a:endParaRPr lang="en-US" sz="1600" dirty="0"/>
          </a:p>
          <a:p>
            <a:r>
              <a:rPr lang="en-US" sz="1600" dirty="0" smtClean="0"/>
              <a:t>The approach requires that </a:t>
            </a:r>
            <a:r>
              <a:rPr lang="en-US" sz="1600" b="1" dirty="0">
                <a:solidFill>
                  <a:srgbClr val="17375E"/>
                </a:solidFill>
              </a:rPr>
              <a:t>we drop the stance of the expert </a:t>
            </a:r>
            <a:r>
              <a:rPr lang="en-US" sz="1600" dirty="0"/>
              <a:t>that analyses a problem and proposes a solution. Instead</a:t>
            </a:r>
            <a:r>
              <a:rPr lang="en-US" sz="1600" b="1" dirty="0"/>
              <a:t> </a:t>
            </a:r>
            <a:r>
              <a:rPr lang="en-US" sz="1600" b="1" dirty="0">
                <a:solidFill>
                  <a:srgbClr val="17375E"/>
                </a:solidFill>
              </a:rPr>
              <a:t>we appreciate strengths and learn from </a:t>
            </a:r>
            <a:r>
              <a:rPr lang="en-US" sz="1600" b="1" dirty="0" smtClean="0">
                <a:solidFill>
                  <a:srgbClr val="17375E"/>
                </a:solidFill>
              </a:rPr>
              <a:t>communities.</a:t>
            </a:r>
            <a:endParaRPr lang="en-US" sz="1600" dirty="0" smtClean="0"/>
          </a:p>
          <a:p>
            <a:endParaRPr lang="en-US" sz="1600" dirty="0"/>
          </a:p>
          <a:p>
            <a:r>
              <a:rPr lang="en-US" sz="1600" dirty="0" smtClean="0"/>
              <a:t>Community </a:t>
            </a:r>
            <a:r>
              <a:rPr lang="en-US" sz="1600" dirty="0"/>
              <a:t>feedback </a:t>
            </a:r>
            <a:r>
              <a:rPr lang="en-US" sz="1600" dirty="0" smtClean="0"/>
              <a:t>and external evaluations show </a:t>
            </a:r>
            <a:r>
              <a:rPr lang="en-US" sz="1600" b="1" dirty="0" smtClean="0">
                <a:solidFill>
                  <a:srgbClr val="17375E"/>
                </a:solidFill>
              </a:rPr>
              <a:t>systematic sustainable impact (see Appendix).</a:t>
            </a:r>
            <a:r>
              <a:rPr lang="en-US" sz="1600" dirty="0" smtClean="0"/>
              <a:t> </a:t>
            </a:r>
            <a:r>
              <a:rPr lang="en-US" sz="1200" dirty="0"/>
              <a:t> </a:t>
            </a:r>
          </a:p>
          <a:p>
            <a:endParaRPr lang="en-US" sz="1200" dirty="0"/>
          </a:p>
        </p:txBody>
      </p:sp>
      <p:sp>
        <p:nvSpPr>
          <p:cNvPr id="12" name="Rectangle 11"/>
          <p:cNvSpPr/>
          <p:nvPr/>
        </p:nvSpPr>
        <p:spPr>
          <a:xfrm>
            <a:off x="107504" y="44624"/>
            <a:ext cx="8964488" cy="707886"/>
          </a:xfrm>
          <a:prstGeom prst="rect">
            <a:avLst/>
          </a:prstGeom>
        </p:spPr>
        <p:txBody>
          <a:bodyPr wrap="square">
            <a:spAutoFit/>
          </a:bodyPr>
          <a:lstStyle/>
          <a:p>
            <a:pPr lvl="0" algn="ctr">
              <a:spcBef>
                <a:spcPct val="0"/>
              </a:spcBef>
              <a:defRPr/>
            </a:pPr>
            <a:r>
              <a:rPr lang="fr-FR" sz="4000" b="1" dirty="0" smtClean="0">
                <a:solidFill>
                  <a:schemeClr val="tx2">
                    <a:lumMod val="75000"/>
                  </a:schemeClr>
                </a:solidFill>
              </a:rPr>
              <a:t>THE CONSTELLATION</a:t>
            </a:r>
            <a:endParaRPr lang="fr-FR" sz="4000" b="1" dirty="0">
              <a:solidFill>
                <a:schemeClr val="tx2">
                  <a:lumMod val="75000"/>
                </a:schemeClr>
              </a:solidFill>
            </a:endParaRPr>
          </a:p>
        </p:txBody>
      </p:sp>
      <p:grpSp>
        <p:nvGrpSpPr>
          <p:cNvPr id="11" name="Group 10"/>
          <p:cNvGrpSpPr/>
          <p:nvPr/>
        </p:nvGrpSpPr>
        <p:grpSpPr>
          <a:xfrm>
            <a:off x="5004048" y="4581128"/>
            <a:ext cx="3384376" cy="2122178"/>
            <a:chOff x="395536" y="188640"/>
            <a:chExt cx="3384376" cy="2122178"/>
          </a:xfrm>
        </p:grpSpPr>
        <p:pic>
          <p:nvPicPr>
            <p:cNvPr id="13" name="Picture 2" descr="PNMLS DR-Congo logo"/>
            <p:cNvPicPr>
              <a:picLocks noChangeAspect="1" noChangeArrowheads="1"/>
            </p:cNvPicPr>
            <p:nvPr/>
          </p:nvPicPr>
          <p:blipFill>
            <a:blip r:embed="rId2" cstate="email"/>
            <a:srcRect/>
            <a:stretch>
              <a:fillRect/>
            </a:stretch>
          </p:blipFill>
          <p:spPr bwMode="auto">
            <a:xfrm>
              <a:off x="467544" y="836712"/>
              <a:ext cx="542434" cy="531586"/>
            </a:xfrm>
            <a:prstGeom prst="rect">
              <a:avLst/>
            </a:prstGeom>
            <a:noFill/>
          </p:spPr>
        </p:pic>
        <p:pic>
          <p:nvPicPr>
            <p:cNvPr id="14" name="Picture 13" descr="GLIA logo"/>
            <p:cNvPicPr>
              <a:picLocks noChangeAspect="1" noChangeArrowheads="1"/>
            </p:cNvPicPr>
            <p:nvPr/>
          </p:nvPicPr>
          <p:blipFill>
            <a:blip r:embed="rId3" cstate="email"/>
            <a:srcRect/>
            <a:stretch>
              <a:fillRect/>
            </a:stretch>
          </p:blipFill>
          <p:spPr bwMode="auto">
            <a:xfrm>
              <a:off x="395536" y="188640"/>
              <a:ext cx="720080" cy="690243"/>
            </a:xfrm>
            <a:prstGeom prst="rect">
              <a:avLst/>
            </a:prstGeom>
            <a:noFill/>
          </p:spPr>
        </p:pic>
        <p:pic>
          <p:nvPicPr>
            <p:cNvPr id="15" name="Picture 6" descr="Asian Development Bank"/>
            <p:cNvPicPr>
              <a:picLocks noChangeAspect="1" noChangeArrowheads="1"/>
            </p:cNvPicPr>
            <p:nvPr/>
          </p:nvPicPr>
          <p:blipFill>
            <a:blip r:embed="rId4" cstate="email"/>
            <a:srcRect/>
            <a:stretch>
              <a:fillRect/>
            </a:stretch>
          </p:blipFill>
          <p:spPr bwMode="auto">
            <a:xfrm>
              <a:off x="539552" y="1484784"/>
              <a:ext cx="432048" cy="432048"/>
            </a:xfrm>
            <a:prstGeom prst="rect">
              <a:avLst/>
            </a:prstGeom>
            <a:noFill/>
          </p:spPr>
        </p:pic>
        <p:pic>
          <p:nvPicPr>
            <p:cNvPr id="16" name="Picture 8" descr="Unicef logo"/>
            <p:cNvPicPr>
              <a:picLocks noChangeAspect="1" noChangeArrowheads="1"/>
            </p:cNvPicPr>
            <p:nvPr/>
          </p:nvPicPr>
          <p:blipFill>
            <a:blip r:embed="rId5" cstate="print"/>
            <a:srcRect/>
            <a:stretch>
              <a:fillRect/>
            </a:stretch>
          </p:blipFill>
          <p:spPr bwMode="auto">
            <a:xfrm>
              <a:off x="1246207" y="692696"/>
              <a:ext cx="1165553" cy="365785"/>
            </a:xfrm>
            <a:prstGeom prst="rect">
              <a:avLst/>
            </a:prstGeom>
            <a:noFill/>
          </p:spPr>
        </p:pic>
        <p:pic>
          <p:nvPicPr>
            <p:cNvPr id="17" name="Picture 10" descr="WHO logo"/>
            <p:cNvPicPr>
              <a:picLocks noChangeAspect="1" noChangeArrowheads="1"/>
            </p:cNvPicPr>
            <p:nvPr/>
          </p:nvPicPr>
          <p:blipFill>
            <a:blip r:embed="rId6" cstate="email"/>
            <a:srcRect/>
            <a:stretch>
              <a:fillRect/>
            </a:stretch>
          </p:blipFill>
          <p:spPr bwMode="auto">
            <a:xfrm>
              <a:off x="2555776" y="692696"/>
              <a:ext cx="1152128" cy="377060"/>
            </a:xfrm>
            <a:prstGeom prst="rect">
              <a:avLst/>
            </a:prstGeom>
            <a:noFill/>
          </p:spPr>
        </p:pic>
        <p:pic>
          <p:nvPicPr>
            <p:cNvPr id="18" name="Picture 12" descr="logo cordaid"/>
            <p:cNvPicPr>
              <a:picLocks noChangeAspect="1" noChangeArrowheads="1"/>
            </p:cNvPicPr>
            <p:nvPr/>
          </p:nvPicPr>
          <p:blipFill>
            <a:blip r:embed="rId7" cstate="print"/>
            <a:srcRect/>
            <a:stretch>
              <a:fillRect/>
            </a:stretch>
          </p:blipFill>
          <p:spPr bwMode="auto">
            <a:xfrm>
              <a:off x="467544" y="1916832"/>
              <a:ext cx="792088" cy="330762"/>
            </a:xfrm>
            <a:prstGeom prst="rect">
              <a:avLst/>
            </a:prstGeom>
            <a:noFill/>
          </p:spPr>
        </p:pic>
        <p:pic>
          <p:nvPicPr>
            <p:cNvPr id="19" name="Picture 14" descr="International Institute for Rural Reconstruction"/>
            <p:cNvPicPr>
              <a:picLocks noChangeAspect="1" noChangeArrowheads="1"/>
            </p:cNvPicPr>
            <p:nvPr/>
          </p:nvPicPr>
          <p:blipFill>
            <a:blip r:embed="rId8" cstate="email"/>
            <a:srcRect/>
            <a:stretch>
              <a:fillRect/>
            </a:stretch>
          </p:blipFill>
          <p:spPr bwMode="auto">
            <a:xfrm>
              <a:off x="2051720" y="1916832"/>
              <a:ext cx="791518" cy="253286"/>
            </a:xfrm>
            <a:prstGeom prst="rect">
              <a:avLst/>
            </a:prstGeom>
            <a:noFill/>
          </p:spPr>
        </p:pic>
        <p:pic>
          <p:nvPicPr>
            <p:cNvPr id="20" name="Picture 16" descr="UNAIDS"/>
            <p:cNvPicPr>
              <a:picLocks noChangeAspect="1" noChangeArrowheads="1"/>
            </p:cNvPicPr>
            <p:nvPr/>
          </p:nvPicPr>
          <p:blipFill>
            <a:blip r:embed="rId9" cstate="email"/>
            <a:srcRect/>
            <a:stretch>
              <a:fillRect/>
            </a:stretch>
          </p:blipFill>
          <p:spPr bwMode="auto">
            <a:xfrm>
              <a:off x="1043608" y="1124744"/>
              <a:ext cx="1296144" cy="202771"/>
            </a:xfrm>
            <a:prstGeom prst="rect">
              <a:avLst/>
            </a:prstGeom>
            <a:noFill/>
          </p:spPr>
        </p:pic>
        <p:pic>
          <p:nvPicPr>
            <p:cNvPr id="21" name="Picture 18" descr="logo UNFPA"/>
            <p:cNvPicPr>
              <a:picLocks noChangeAspect="1" noChangeArrowheads="1"/>
            </p:cNvPicPr>
            <p:nvPr/>
          </p:nvPicPr>
          <p:blipFill>
            <a:blip r:embed="rId10" cstate="print"/>
            <a:srcRect/>
            <a:stretch>
              <a:fillRect/>
            </a:stretch>
          </p:blipFill>
          <p:spPr bwMode="auto">
            <a:xfrm>
              <a:off x="2352514" y="1124744"/>
              <a:ext cx="779326" cy="360040"/>
            </a:xfrm>
            <a:prstGeom prst="rect">
              <a:avLst/>
            </a:prstGeom>
            <a:noFill/>
          </p:spPr>
        </p:pic>
        <p:pic>
          <p:nvPicPr>
            <p:cNvPr id="22" name="Picture 20" descr="logo Handicap International"/>
            <p:cNvPicPr>
              <a:picLocks noChangeAspect="1" noChangeArrowheads="1"/>
            </p:cNvPicPr>
            <p:nvPr/>
          </p:nvPicPr>
          <p:blipFill>
            <a:blip r:embed="rId11" cstate="print"/>
            <a:srcRect/>
            <a:stretch>
              <a:fillRect/>
            </a:stretch>
          </p:blipFill>
          <p:spPr bwMode="auto">
            <a:xfrm>
              <a:off x="1259632" y="1916832"/>
              <a:ext cx="720080" cy="341620"/>
            </a:xfrm>
            <a:prstGeom prst="rect">
              <a:avLst/>
            </a:prstGeom>
            <a:noFill/>
          </p:spPr>
        </p:pic>
        <p:pic>
          <p:nvPicPr>
            <p:cNvPr id="23" name="Picture 24" descr="Logo Belgian Technical Cooperation BTC"/>
            <p:cNvPicPr>
              <a:picLocks noChangeAspect="1" noChangeArrowheads="1"/>
            </p:cNvPicPr>
            <p:nvPr/>
          </p:nvPicPr>
          <p:blipFill>
            <a:blip r:embed="rId12" cstate="email"/>
            <a:srcRect/>
            <a:stretch>
              <a:fillRect/>
            </a:stretch>
          </p:blipFill>
          <p:spPr bwMode="auto">
            <a:xfrm>
              <a:off x="1043608" y="1412776"/>
              <a:ext cx="648072" cy="408285"/>
            </a:xfrm>
            <a:prstGeom prst="rect">
              <a:avLst/>
            </a:prstGeom>
            <a:noFill/>
          </p:spPr>
        </p:pic>
        <p:pic>
          <p:nvPicPr>
            <p:cNvPr id="24" name="Picture 28" descr="Hivos logo"/>
            <p:cNvPicPr>
              <a:picLocks noChangeAspect="1" noChangeArrowheads="1"/>
            </p:cNvPicPr>
            <p:nvPr/>
          </p:nvPicPr>
          <p:blipFill>
            <a:blip r:embed="rId13" cstate="print"/>
            <a:srcRect/>
            <a:stretch>
              <a:fillRect/>
            </a:stretch>
          </p:blipFill>
          <p:spPr bwMode="auto">
            <a:xfrm>
              <a:off x="3275856" y="1594566"/>
              <a:ext cx="432048" cy="322266"/>
            </a:xfrm>
            <a:prstGeom prst="rect">
              <a:avLst/>
            </a:prstGeom>
            <a:noFill/>
          </p:spPr>
        </p:pic>
        <p:pic>
          <p:nvPicPr>
            <p:cNvPr id="25" name="Picture 30" descr="Groupe Pivot"/>
            <p:cNvPicPr>
              <a:picLocks noChangeAspect="1" noChangeArrowheads="1"/>
            </p:cNvPicPr>
            <p:nvPr/>
          </p:nvPicPr>
          <p:blipFill>
            <a:blip r:embed="rId14" cstate="email"/>
            <a:srcRect/>
            <a:stretch>
              <a:fillRect/>
            </a:stretch>
          </p:blipFill>
          <p:spPr bwMode="auto">
            <a:xfrm>
              <a:off x="2987824" y="1844823"/>
              <a:ext cx="432048" cy="465995"/>
            </a:xfrm>
            <a:prstGeom prst="rect">
              <a:avLst/>
            </a:prstGeom>
            <a:noFill/>
          </p:spPr>
        </p:pic>
        <p:pic>
          <p:nvPicPr>
            <p:cNvPr id="26" name="Picture 34" descr="Roll Back Malaria logo"/>
            <p:cNvPicPr>
              <a:picLocks noChangeAspect="1" noChangeArrowheads="1"/>
            </p:cNvPicPr>
            <p:nvPr/>
          </p:nvPicPr>
          <p:blipFill>
            <a:blip r:embed="rId15" cstate="email"/>
            <a:srcRect/>
            <a:stretch>
              <a:fillRect/>
            </a:stretch>
          </p:blipFill>
          <p:spPr bwMode="auto">
            <a:xfrm>
              <a:off x="1763688" y="1412776"/>
              <a:ext cx="537373" cy="360040"/>
            </a:xfrm>
            <a:prstGeom prst="rect">
              <a:avLst/>
            </a:prstGeom>
            <a:noFill/>
          </p:spPr>
        </p:pic>
        <p:pic>
          <p:nvPicPr>
            <p:cNvPr id="27" name="Picture 36" descr="logo IFRC"/>
            <p:cNvPicPr>
              <a:picLocks noChangeAspect="1" noChangeArrowheads="1"/>
            </p:cNvPicPr>
            <p:nvPr/>
          </p:nvPicPr>
          <p:blipFill>
            <a:blip r:embed="rId16" cstate="print"/>
            <a:srcRect/>
            <a:stretch>
              <a:fillRect/>
            </a:stretch>
          </p:blipFill>
          <p:spPr bwMode="auto">
            <a:xfrm>
              <a:off x="3203848" y="1124744"/>
              <a:ext cx="527228" cy="425184"/>
            </a:xfrm>
            <a:prstGeom prst="rect">
              <a:avLst/>
            </a:prstGeom>
            <a:noFill/>
          </p:spPr>
        </p:pic>
        <p:pic>
          <p:nvPicPr>
            <p:cNvPr id="28" name="Picture 39"/>
            <p:cNvPicPr>
              <a:picLocks noChangeAspect="1" noChangeArrowheads="1"/>
            </p:cNvPicPr>
            <p:nvPr/>
          </p:nvPicPr>
          <p:blipFill>
            <a:blip r:embed="rId17" cstate="print"/>
            <a:srcRect/>
            <a:stretch>
              <a:fillRect/>
            </a:stretch>
          </p:blipFill>
          <p:spPr bwMode="auto">
            <a:xfrm>
              <a:off x="1115616" y="310500"/>
              <a:ext cx="1008112" cy="310188"/>
            </a:xfrm>
            <a:prstGeom prst="rect">
              <a:avLst/>
            </a:prstGeom>
            <a:noFill/>
            <a:ln w="9525">
              <a:noFill/>
              <a:miter lim="800000"/>
              <a:headEnd/>
              <a:tailEnd/>
            </a:ln>
            <a:effectLst/>
          </p:spPr>
        </p:pic>
        <p:pic>
          <p:nvPicPr>
            <p:cNvPr id="29" name="Picture 41"/>
            <p:cNvPicPr>
              <a:picLocks noChangeAspect="1" noChangeArrowheads="1"/>
            </p:cNvPicPr>
            <p:nvPr/>
          </p:nvPicPr>
          <p:blipFill>
            <a:blip r:embed="rId18" cstate="email"/>
            <a:srcRect/>
            <a:stretch>
              <a:fillRect/>
            </a:stretch>
          </p:blipFill>
          <p:spPr bwMode="auto">
            <a:xfrm>
              <a:off x="2123728" y="332656"/>
              <a:ext cx="1656184" cy="301846"/>
            </a:xfrm>
            <a:prstGeom prst="rect">
              <a:avLst/>
            </a:prstGeom>
            <a:noFill/>
            <a:ln w="9525">
              <a:noFill/>
              <a:miter lim="800000"/>
              <a:headEnd/>
              <a:tailEnd/>
            </a:ln>
            <a:effectLst/>
          </p:spPr>
        </p:pic>
        <p:pic>
          <p:nvPicPr>
            <p:cNvPr id="30" name="Picture 29"/>
            <p:cNvPicPr>
              <a:picLocks noChangeAspect="1"/>
            </p:cNvPicPr>
            <p:nvPr/>
          </p:nvPicPr>
          <p:blipFill>
            <a:blip r:embed="rId19" cstate="print"/>
            <a:stretch>
              <a:fillRect/>
            </a:stretch>
          </p:blipFill>
          <p:spPr>
            <a:xfrm>
              <a:off x="2339752" y="1556792"/>
              <a:ext cx="939794" cy="321444"/>
            </a:xfrm>
            <a:prstGeom prst="rect">
              <a:avLst/>
            </a:prstGeom>
          </p:spPr>
        </p:pic>
      </p:grpSp>
      <p:pic>
        <p:nvPicPr>
          <p:cNvPr id="3" name="Picture 2"/>
          <p:cNvPicPr>
            <a:picLocks noChangeAspect="1"/>
          </p:cNvPicPr>
          <p:nvPr/>
        </p:nvPicPr>
        <p:blipFill>
          <a:blip r:embed="rId20"/>
          <a:stretch>
            <a:fillRect/>
          </a:stretch>
        </p:blipFill>
        <p:spPr>
          <a:xfrm>
            <a:off x="504056" y="4653136"/>
            <a:ext cx="3563888" cy="1968624"/>
          </a:xfrm>
          <a:prstGeom prst="rect">
            <a:avLst/>
          </a:prstGeom>
        </p:spPr>
      </p:pic>
      <p:sp>
        <p:nvSpPr>
          <p:cNvPr id="4" name="TextBox 3"/>
          <p:cNvSpPr txBox="1"/>
          <p:nvPr/>
        </p:nvSpPr>
        <p:spPr>
          <a:xfrm>
            <a:off x="462407" y="4365104"/>
            <a:ext cx="1229273" cy="276999"/>
          </a:xfrm>
          <a:prstGeom prst="rect">
            <a:avLst/>
          </a:prstGeom>
          <a:noFill/>
        </p:spPr>
        <p:txBody>
          <a:bodyPr wrap="none" rtlCol="0">
            <a:spAutoFit/>
          </a:bodyPr>
          <a:lstStyle/>
          <a:p>
            <a:r>
              <a:rPr lang="en-GB" sz="1200" dirty="0" smtClean="0"/>
              <a:t>OUR FOOTPRINT</a:t>
            </a:r>
            <a:endParaRPr lang="en-GB" sz="1200" dirty="0"/>
          </a:p>
        </p:txBody>
      </p:sp>
      <p:sp>
        <p:nvSpPr>
          <p:cNvPr id="32" name="TextBox 31"/>
          <p:cNvSpPr txBox="1"/>
          <p:nvPr/>
        </p:nvSpPr>
        <p:spPr>
          <a:xfrm>
            <a:off x="4932040" y="4365104"/>
            <a:ext cx="1159467" cy="276999"/>
          </a:xfrm>
          <a:prstGeom prst="rect">
            <a:avLst/>
          </a:prstGeom>
          <a:noFill/>
        </p:spPr>
        <p:txBody>
          <a:bodyPr wrap="none" rtlCol="0">
            <a:spAutoFit/>
          </a:bodyPr>
          <a:lstStyle/>
          <a:p>
            <a:r>
              <a:rPr lang="en-GB" sz="1200" dirty="0" smtClean="0"/>
              <a:t>OUR PARTNERS</a:t>
            </a:r>
            <a:endParaRPr lang="en-GB" sz="1200" dirty="0"/>
          </a:p>
        </p:txBody>
      </p:sp>
    </p:spTree>
    <p:extLst>
      <p:ext uri="{BB962C8B-B14F-4D97-AF65-F5344CB8AC3E}">
        <p14:creationId xmlns:p14="http://schemas.microsoft.com/office/powerpoint/2010/main" xmlns="" val="20232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88224" y="170080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2048" y="116632"/>
            <a:ext cx="8388424" cy="523220"/>
          </a:xfrm>
          <a:prstGeom prst="rect">
            <a:avLst/>
          </a:prstGeom>
        </p:spPr>
        <p:txBody>
          <a:bodyPr wrap="square">
            <a:spAutoFit/>
          </a:bodyPr>
          <a:lstStyle/>
          <a:p>
            <a:pPr lvl="0">
              <a:spcBef>
                <a:spcPct val="0"/>
              </a:spcBef>
              <a:defRPr/>
            </a:pPr>
            <a:r>
              <a:rPr lang="fr-FR" sz="2800" b="1" dirty="0" smtClean="0">
                <a:solidFill>
                  <a:srgbClr val="17375E"/>
                </a:solidFill>
              </a:rPr>
              <a:t>APPENDIX - WHAT DO FACILITATORS SAY? </a:t>
            </a:r>
            <a:endParaRPr lang="fr-FR" sz="2800" b="1" dirty="0">
              <a:solidFill>
                <a:srgbClr val="17375E"/>
              </a:solidFill>
            </a:endParaRPr>
          </a:p>
        </p:txBody>
      </p:sp>
      <p:sp>
        <p:nvSpPr>
          <p:cNvPr id="11" name="Rectangle 10"/>
          <p:cNvSpPr/>
          <p:nvPr/>
        </p:nvSpPr>
        <p:spPr>
          <a:xfrm>
            <a:off x="395536" y="2564904"/>
            <a:ext cx="8424936"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smtClean="0">
                <a:solidFill>
                  <a:srgbClr val="000000"/>
                </a:solidFill>
              </a:rPr>
              <a:t>‘</a:t>
            </a:r>
            <a:r>
              <a:rPr lang="en-US" sz="1600" i="1" dirty="0">
                <a:solidFill>
                  <a:srgbClr val="000000"/>
                </a:solidFill>
              </a:rPr>
              <a:t>I </a:t>
            </a:r>
            <a:r>
              <a:rPr lang="en-US" sz="1600" i="1" dirty="0" smtClean="0">
                <a:solidFill>
                  <a:srgbClr val="000000"/>
                </a:solidFill>
              </a:rPr>
              <a:t>realized </a:t>
            </a:r>
            <a:r>
              <a:rPr lang="en-US" sz="1600" i="1" dirty="0">
                <a:solidFill>
                  <a:srgbClr val="000000"/>
                </a:solidFill>
              </a:rPr>
              <a:t>what </a:t>
            </a:r>
            <a:r>
              <a:rPr lang="en-US" sz="1600" i="1" dirty="0" smtClean="0">
                <a:solidFill>
                  <a:srgbClr val="000000"/>
                </a:solidFill>
              </a:rPr>
              <a:t>is missing </a:t>
            </a:r>
            <a:r>
              <a:rPr lang="en-US" sz="1600" i="1" dirty="0">
                <a:solidFill>
                  <a:srgbClr val="000000"/>
                </a:solidFill>
              </a:rPr>
              <a:t>in my </a:t>
            </a:r>
            <a:r>
              <a:rPr lang="en-US" sz="1600" i="1" dirty="0" smtClean="0">
                <a:solidFill>
                  <a:srgbClr val="000000"/>
                </a:solidFill>
              </a:rPr>
              <a:t>life: </a:t>
            </a:r>
            <a:r>
              <a:rPr lang="en-US" sz="1600" i="1" dirty="0">
                <a:solidFill>
                  <a:srgbClr val="000000"/>
                </a:solidFill>
              </a:rPr>
              <a:t>listening to people. </a:t>
            </a:r>
            <a:r>
              <a:rPr lang="en-US" sz="1600" i="1" dirty="0" smtClean="0">
                <a:solidFill>
                  <a:srgbClr val="000000"/>
                </a:solidFill>
              </a:rPr>
              <a:t>I need </a:t>
            </a:r>
            <a:r>
              <a:rPr lang="en-US" sz="1600" i="1" dirty="0">
                <a:solidFill>
                  <a:srgbClr val="000000"/>
                </a:solidFill>
              </a:rPr>
              <a:t>to learn from </a:t>
            </a:r>
            <a:r>
              <a:rPr lang="en-US" sz="1600" i="1" dirty="0" smtClean="0">
                <a:solidFill>
                  <a:srgbClr val="000000"/>
                </a:solidFill>
              </a:rPr>
              <a:t>the experience </a:t>
            </a:r>
            <a:r>
              <a:rPr lang="en-US" sz="1600" i="1" dirty="0">
                <a:solidFill>
                  <a:srgbClr val="000000"/>
                </a:solidFill>
              </a:rPr>
              <a:t>of </a:t>
            </a:r>
            <a:r>
              <a:rPr lang="en-US" sz="1600" i="1" dirty="0" smtClean="0">
                <a:solidFill>
                  <a:srgbClr val="000000"/>
                </a:solidFill>
              </a:rPr>
              <a:t>other people</a:t>
            </a:r>
            <a:r>
              <a:rPr lang="en-US" sz="1600" i="1" dirty="0">
                <a:solidFill>
                  <a:srgbClr val="000000"/>
                </a:solidFill>
              </a:rPr>
              <a:t>.</a:t>
            </a:r>
            <a:r>
              <a:rPr lang="en-US" sz="1600" dirty="0">
                <a:solidFill>
                  <a:srgbClr val="000000"/>
                </a:solidFill>
              </a:rPr>
              <a:t>’ </a:t>
            </a:r>
            <a:r>
              <a:rPr lang="en-US" sz="1600" b="1" dirty="0" smtClean="0">
                <a:solidFill>
                  <a:srgbClr val="000000"/>
                </a:solidFill>
              </a:rPr>
              <a:t>Elena from Russia. </a:t>
            </a:r>
          </a:p>
          <a:p>
            <a:endParaRPr lang="en-US" sz="1600" i="1" dirty="0">
              <a:solidFill>
                <a:srgbClr val="000000"/>
              </a:solidFill>
            </a:endParaRPr>
          </a:p>
          <a:p>
            <a:endParaRPr lang="en-US" sz="1600" i="1" dirty="0">
              <a:solidFill>
                <a:schemeClr val="tx1"/>
              </a:solidFill>
            </a:endParaRPr>
          </a:p>
          <a:p>
            <a:endParaRPr lang="en-US" sz="1600" dirty="0">
              <a:solidFill>
                <a:srgbClr val="000000"/>
              </a:solidFill>
            </a:endParaRPr>
          </a:p>
          <a:p>
            <a:endParaRPr lang="en-US" sz="1600" i="1" dirty="0">
              <a:solidFill>
                <a:srgbClr val="000000"/>
              </a:solidFill>
            </a:endParaRPr>
          </a:p>
          <a:p>
            <a:endParaRPr lang="en-US" sz="1600" i="1" dirty="0">
              <a:solidFill>
                <a:schemeClr val="tx1"/>
              </a:solidFill>
            </a:endParaRPr>
          </a:p>
        </p:txBody>
      </p:sp>
      <p:sp>
        <p:nvSpPr>
          <p:cNvPr id="2" name="Rectangle 1"/>
          <p:cNvSpPr/>
          <p:nvPr/>
        </p:nvSpPr>
        <p:spPr>
          <a:xfrm>
            <a:off x="539552" y="1141581"/>
            <a:ext cx="7992888" cy="369332"/>
          </a:xfrm>
          <a:prstGeom prst="rect">
            <a:avLst/>
          </a:prstGeom>
        </p:spPr>
        <p:txBody>
          <a:bodyPr wrap="square">
            <a:spAutoFit/>
          </a:bodyPr>
          <a:lstStyle/>
          <a:p>
            <a:endParaRPr lang="en-GB" dirty="0"/>
          </a:p>
        </p:txBody>
      </p:sp>
      <p:sp>
        <p:nvSpPr>
          <p:cNvPr id="8" name="TextBox 7"/>
          <p:cNvSpPr txBox="1"/>
          <p:nvPr/>
        </p:nvSpPr>
        <p:spPr>
          <a:xfrm>
            <a:off x="395536" y="908720"/>
            <a:ext cx="8424936" cy="830997"/>
          </a:xfrm>
          <a:prstGeom prst="rect">
            <a:avLst/>
          </a:prstGeom>
          <a:solidFill>
            <a:schemeClr val="bg1">
              <a:lumMod val="95000"/>
            </a:schemeClr>
          </a:solidFill>
        </p:spPr>
        <p:txBody>
          <a:bodyPr wrap="square" rtlCol="0">
            <a:spAutoFit/>
          </a:bodyPr>
          <a:lstStyle/>
          <a:p>
            <a:r>
              <a:rPr lang="en-US" sz="1600" i="1" dirty="0">
                <a:solidFill>
                  <a:srgbClr val="000000"/>
                </a:solidFill>
              </a:rPr>
              <a:t>“SALT is such </a:t>
            </a:r>
            <a:r>
              <a:rPr lang="en-US" sz="1600" i="1" dirty="0" smtClean="0">
                <a:solidFill>
                  <a:srgbClr val="000000"/>
                </a:solidFill>
              </a:rPr>
              <a:t>a liberation </a:t>
            </a:r>
            <a:r>
              <a:rPr lang="en-US" sz="1600" i="1" dirty="0">
                <a:solidFill>
                  <a:srgbClr val="000000"/>
                </a:solidFill>
              </a:rPr>
              <a:t>from the very bounded, routine, repetitive modes of thinking and working I used to have. I can go and make connection with every community. Through my work with SALT, I have been awarded as most inspiring staff among UNFPA field staff.” </a:t>
            </a:r>
            <a:r>
              <a:rPr lang="en-US" sz="1600" b="1" dirty="0" err="1">
                <a:solidFill>
                  <a:srgbClr val="000000"/>
                </a:solidFill>
              </a:rPr>
              <a:t>Wiwin</a:t>
            </a:r>
            <a:r>
              <a:rPr lang="en-US" sz="1600" b="1" dirty="0">
                <a:solidFill>
                  <a:srgbClr val="000000"/>
                </a:solidFill>
              </a:rPr>
              <a:t> from Indonesia</a:t>
            </a:r>
            <a:r>
              <a:rPr lang="en-US" sz="1600" dirty="0">
                <a:solidFill>
                  <a:srgbClr val="000000"/>
                </a:solidFill>
              </a:rPr>
              <a:t>. </a:t>
            </a:r>
          </a:p>
        </p:txBody>
      </p:sp>
      <p:sp>
        <p:nvSpPr>
          <p:cNvPr id="12" name="TextBox 11"/>
          <p:cNvSpPr txBox="1"/>
          <p:nvPr/>
        </p:nvSpPr>
        <p:spPr>
          <a:xfrm>
            <a:off x="395536" y="4284384"/>
            <a:ext cx="8424936" cy="584776"/>
          </a:xfrm>
          <a:prstGeom prst="rect">
            <a:avLst/>
          </a:prstGeom>
          <a:solidFill>
            <a:schemeClr val="bg1">
              <a:lumMod val="95000"/>
            </a:schemeClr>
          </a:solidFill>
        </p:spPr>
        <p:txBody>
          <a:bodyPr wrap="square" rtlCol="0">
            <a:spAutoFit/>
          </a:bodyPr>
          <a:lstStyle/>
          <a:p>
            <a:r>
              <a:rPr lang="en-US" sz="1600" i="1" dirty="0"/>
              <a:t>“The only way to get an accurate sense of the power of this approach is by directly getting involved in a SALT visit and becoming conscious of what it is through our own senses.” </a:t>
            </a:r>
            <a:r>
              <a:rPr lang="en-US" sz="1600" b="1" dirty="0"/>
              <a:t>Mari-Jo from Spain</a:t>
            </a:r>
          </a:p>
        </p:txBody>
      </p:sp>
      <p:sp>
        <p:nvSpPr>
          <p:cNvPr id="14" name="TextBox 13"/>
          <p:cNvSpPr txBox="1"/>
          <p:nvPr/>
        </p:nvSpPr>
        <p:spPr>
          <a:xfrm>
            <a:off x="395536" y="3284984"/>
            <a:ext cx="8424936" cy="830997"/>
          </a:xfrm>
          <a:prstGeom prst="rect">
            <a:avLst/>
          </a:prstGeom>
          <a:solidFill>
            <a:schemeClr val="bg1">
              <a:lumMod val="95000"/>
            </a:schemeClr>
          </a:solidFill>
        </p:spPr>
        <p:txBody>
          <a:bodyPr wrap="square" rtlCol="0">
            <a:spAutoFit/>
          </a:bodyPr>
          <a:lstStyle/>
          <a:p>
            <a:r>
              <a:rPr lang="en-US" sz="1600" i="1" dirty="0">
                <a:solidFill>
                  <a:srgbClr val="000000"/>
                </a:solidFill>
              </a:rPr>
              <a:t>“Yes, we have used appreciative and participatory approaches before, but the strength of the Constellation lies in its ability to connect rather than create: accepting the agency of response as outside of us.” </a:t>
            </a:r>
            <a:r>
              <a:rPr lang="en-US" sz="1600" b="1" dirty="0" err="1">
                <a:solidFill>
                  <a:srgbClr val="000000"/>
                </a:solidFill>
              </a:rPr>
              <a:t>Sanghamitra</a:t>
            </a:r>
            <a:r>
              <a:rPr lang="en-US" sz="1600" b="1" dirty="0">
                <a:solidFill>
                  <a:srgbClr val="000000"/>
                </a:solidFill>
              </a:rPr>
              <a:t> from India.</a:t>
            </a:r>
          </a:p>
        </p:txBody>
      </p:sp>
      <p:sp>
        <p:nvSpPr>
          <p:cNvPr id="16" name="TextBox 15"/>
          <p:cNvSpPr txBox="1"/>
          <p:nvPr/>
        </p:nvSpPr>
        <p:spPr>
          <a:xfrm>
            <a:off x="395536" y="1844824"/>
            <a:ext cx="8424936" cy="584776"/>
          </a:xfrm>
          <a:prstGeom prst="rect">
            <a:avLst/>
          </a:prstGeom>
          <a:solidFill>
            <a:schemeClr val="bg1">
              <a:lumMod val="95000"/>
            </a:schemeClr>
          </a:solidFill>
        </p:spPr>
        <p:txBody>
          <a:bodyPr wrap="square" rtlCol="0">
            <a:spAutoFit/>
          </a:bodyPr>
          <a:lstStyle/>
          <a:p>
            <a:r>
              <a:rPr lang="en-US" sz="1600" i="1" dirty="0">
                <a:solidFill>
                  <a:srgbClr val="000000"/>
                </a:solidFill>
              </a:rPr>
              <a:t>“I see </a:t>
            </a:r>
            <a:r>
              <a:rPr lang="en-US" sz="1600" i="1" dirty="0" smtClean="0">
                <a:solidFill>
                  <a:srgbClr val="000000"/>
                </a:solidFill>
              </a:rPr>
              <a:t>this approach as </a:t>
            </a:r>
            <a:r>
              <a:rPr lang="en-US" sz="1600" i="1" dirty="0">
                <a:solidFill>
                  <a:srgbClr val="000000"/>
                </a:solidFill>
              </a:rPr>
              <a:t>the beginning of a new era in our </a:t>
            </a:r>
            <a:r>
              <a:rPr lang="en-US" sz="1600" i="1" dirty="0" smtClean="0">
                <a:solidFill>
                  <a:srgbClr val="000000"/>
                </a:solidFill>
              </a:rPr>
              <a:t>work and as </a:t>
            </a:r>
            <a:r>
              <a:rPr lang="en-US" sz="1600" i="1" dirty="0">
                <a:solidFill>
                  <a:srgbClr val="000000"/>
                </a:solidFill>
              </a:rPr>
              <a:t>the revolution that will see Guyana moving forward. I see this as the sustainer of community projects.” </a:t>
            </a:r>
            <a:r>
              <a:rPr lang="en-US" sz="1600" b="1" dirty="0">
                <a:solidFill>
                  <a:srgbClr val="000000"/>
                </a:solidFill>
              </a:rPr>
              <a:t>Michael from Guyana. </a:t>
            </a:r>
            <a:endParaRPr lang="en-US" sz="1600" b="1" dirty="0"/>
          </a:p>
        </p:txBody>
      </p:sp>
      <p:sp>
        <p:nvSpPr>
          <p:cNvPr id="13" name="TextBox 12"/>
          <p:cNvSpPr txBox="1"/>
          <p:nvPr/>
        </p:nvSpPr>
        <p:spPr>
          <a:xfrm>
            <a:off x="6085184" y="6381328"/>
            <a:ext cx="1853768" cy="276999"/>
          </a:xfrm>
          <a:prstGeom prst="rect">
            <a:avLst/>
          </a:prstGeom>
          <a:noFill/>
        </p:spPr>
        <p:txBody>
          <a:bodyPr wrap="none" rtlCol="0">
            <a:spAutoFit/>
          </a:bodyPr>
          <a:lstStyle/>
          <a:p>
            <a:r>
              <a:rPr lang="en-GB" sz="1200" dirty="0" smtClean="0"/>
              <a:t>CONSTELLATION COACHES</a:t>
            </a:r>
            <a:endParaRPr lang="en-GB" sz="1200" dirty="0"/>
          </a:p>
        </p:txBody>
      </p:sp>
      <p:pic>
        <p:nvPicPr>
          <p:cNvPr id="17" name="Picture 16"/>
          <p:cNvPicPr>
            <a:picLocks noChangeAspect="1"/>
          </p:cNvPicPr>
          <p:nvPr/>
        </p:nvPicPr>
        <p:blipFill>
          <a:blip r:embed="rId3"/>
          <a:stretch>
            <a:fillRect/>
          </a:stretch>
        </p:blipFill>
        <p:spPr>
          <a:xfrm>
            <a:off x="252536" y="5147504"/>
            <a:ext cx="2332236" cy="1593864"/>
          </a:xfrm>
          <a:prstGeom prst="rect">
            <a:avLst/>
          </a:prstGeom>
        </p:spPr>
      </p:pic>
      <p:pic>
        <p:nvPicPr>
          <p:cNvPr id="18" name="Picture 17"/>
          <p:cNvPicPr>
            <a:picLocks noChangeAspect="1"/>
          </p:cNvPicPr>
          <p:nvPr/>
        </p:nvPicPr>
        <p:blipFill>
          <a:blip r:embed="rId4"/>
          <a:stretch>
            <a:fillRect/>
          </a:stretch>
        </p:blipFill>
        <p:spPr>
          <a:xfrm>
            <a:off x="2592288" y="5147504"/>
            <a:ext cx="1879023" cy="1584176"/>
          </a:xfrm>
          <a:prstGeom prst="rect">
            <a:avLst/>
          </a:prstGeom>
        </p:spPr>
      </p:pic>
      <p:pic>
        <p:nvPicPr>
          <p:cNvPr id="19" name="Picture 18"/>
          <p:cNvPicPr>
            <a:picLocks noChangeAspect="1"/>
          </p:cNvPicPr>
          <p:nvPr/>
        </p:nvPicPr>
        <p:blipFill>
          <a:blip r:embed="rId5"/>
          <a:stretch>
            <a:fillRect/>
          </a:stretch>
        </p:blipFill>
        <p:spPr>
          <a:xfrm>
            <a:off x="6840760" y="5147504"/>
            <a:ext cx="2195736" cy="1166129"/>
          </a:xfrm>
          <a:prstGeom prst="rect">
            <a:avLst/>
          </a:prstGeom>
        </p:spPr>
      </p:pic>
      <p:pic>
        <p:nvPicPr>
          <p:cNvPr id="20" name="Picture 19"/>
          <p:cNvPicPr>
            <a:picLocks noChangeAspect="1"/>
          </p:cNvPicPr>
          <p:nvPr/>
        </p:nvPicPr>
        <p:blipFill>
          <a:blip r:embed="rId6"/>
          <a:stretch>
            <a:fillRect/>
          </a:stretch>
        </p:blipFill>
        <p:spPr>
          <a:xfrm>
            <a:off x="4392488" y="5147504"/>
            <a:ext cx="2497460" cy="1156953"/>
          </a:xfrm>
          <a:prstGeom prst="rect">
            <a:avLst/>
          </a:prstGeom>
        </p:spPr>
      </p:pic>
      <p:pic>
        <p:nvPicPr>
          <p:cNvPr id="21" name="Picture 20"/>
          <p:cNvPicPr>
            <a:picLocks noChangeAspect="1"/>
          </p:cNvPicPr>
          <p:nvPr/>
        </p:nvPicPr>
        <p:blipFill>
          <a:blip r:embed="rId7"/>
          <a:stretch>
            <a:fillRect/>
          </a:stretch>
        </p:blipFill>
        <p:spPr>
          <a:xfrm>
            <a:off x="4464496" y="6224340"/>
            <a:ext cx="1512168" cy="507340"/>
          </a:xfrm>
          <a:prstGeom prst="rect">
            <a:avLst/>
          </a:prstGeom>
        </p:spPr>
      </p:pic>
    </p:spTree>
    <p:extLst>
      <p:ext uri="{BB962C8B-B14F-4D97-AF65-F5344CB8AC3E}">
        <p14:creationId xmlns:p14="http://schemas.microsoft.com/office/powerpoint/2010/main" xmlns="" val="135313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88224" y="170080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2048" y="116632"/>
            <a:ext cx="8388424" cy="523220"/>
          </a:xfrm>
          <a:prstGeom prst="rect">
            <a:avLst/>
          </a:prstGeom>
        </p:spPr>
        <p:txBody>
          <a:bodyPr wrap="square">
            <a:spAutoFit/>
          </a:bodyPr>
          <a:lstStyle/>
          <a:p>
            <a:pPr lvl="0">
              <a:spcBef>
                <a:spcPct val="0"/>
              </a:spcBef>
              <a:defRPr/>
            </a:pPr>
            <a:r>
              <a:rPr lang="fr-FR" sz="2800" b="1" dirty="0" smtClean="0">
                <a:solidFill>
                  <a:srgbClr val="17375E"/>
                </a:solidFill>
              </a:rPr>
              <a:t>APPENDIX - WHAT DO PARTNERS SAY? </a:t>
            </a:r>
            <a:endParaRPr lang="fr-FR" sz="2800" b="1" dirty="0">
              <a:solidFill>
                <a:srgbClr val="17375E"/>
              </a:solidFill>
            </a:endParaRPr>
          </a:p>
        </p:txBody>
      </p:sp>
      <p:sp>
        <p:nvSpPr>
          <p:cNvPr id="11" name="Rectangle 10"/>
          <p:cNvSpPr/>
          <p:nvPr/>
        </p:nvSpPr>
        <p:spPr>
          <a:xfrm>
            <a:off x="467544" y="836712"/>
            <a:ext cx="8424936"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“The SALT approach deepens all of the stages of </a:t>
            </a:r>
            <a:r>
              <a:rPr lang="en-US" sz="1600" i="1" dirty="0" smtClean="0">
                <a:solidFill>
                  <a:srgbClr val="000000"/>
                </a:solidFill>
              </a:rPr>
              <a:t>our process</a:t>
            </a:r>
            <a:r>
              <a:rPr lang="en-US" sz="1600" i="1" dirty="0">
                <a:solidFill>
                  <a:srgbClr val="000000"/>
                </a:solidFill>
              </a:rPr>
              <a:t>. </a:t>
            </a:r>
            <a:r>
              <a:rPr lang="en-US" sz="1600" i="1" dirty="0" smtClean="0">
                <a:solidFill>
                  <a:srgbClr val="000000"/>
                </a:solidFill>
              </a:rPr>
              <a:t>SALT </a:t>
            </a:r>
            <a:r>
              <a:rPr lang="en-US" sz="1600" i="1" dirty="0">
                <a:solidFill>
                  <a:srgbClr val="000000"/>
                </a:solidFill>
              </a:rPr>
              <a:t>even helps us with </a:t>
            </a:r>
            <a:r>
              <a:rPr lang="en-US" sz="1600" i="1" dirty="0" smtClean="0">
                <a:solidFill>
                  <a:srgbClr val="000000"/>
                </a:solidFill>
              </a:rPr>
              <a:t>the challenges </a:t>
            </a:r>
            <a:r>
              <a:rPr lang="en-US" sz="1600" i="1" dirty="0">
                <a:solidFill>
                  <a:srgbClr val="000000"/>
                </a:solidFill>
              </a:rPr>
              <a:t>of religion and culture</a:t>
            </a:r>
            <a:r>
              <a:rPr lang="en-US" sz="1600" i="1" dirty="0" smtClean="0">
                <a:solidFill>
                  <a:srgbClr val="000000"/>
                </a:solidFill>
              </a:rPr>
              <a:t>. </a:t>
            </a:r>
            <a:r>
              <a:rPr lang="en-US" sz="1600" i="1" dirty="0">
                <a:solidFill>
                  <a:srgbClr val="000000"/>
                </a:solidFill>
              </a:rPr>
              <a:t>It brings </a:t>
            </a:r>
            <a:r>
              <a:rPr lang="en-US" sz="1600" i="1" dirty="0" smtClean="0">
                <a:solidFill>
                  <a:srgbClr val="000000"/>
                </a:solidFill>
              </a:rPr>
              <a:t>organizations and </a:t>
            </a:r>
            <a:r>
              <a:rPr lang="en-US" sz="1600" i="1" dirty="0">
                <a:solidFill>
                  <a:srgbClr val="000000"/>
                </a:solidFill>
              </a:rPr>
              <a:t>facilitators closer to the people.</a:t>
            </a:r>
            <a:r>
              <a:rPr lang="en-US" sz="1600" i="1" dirty="0" smtClean="0">
                <a:solidFill>
                  <a:srgbClr val="000000"/>
                </a:solidFill>
              </a:rPr>
              <a:t>” </a:t>
            </a:r>
            <a:r>
              <a:rPr lang="en-US" sz="1600" b="1" dirty="0" smtClean="0">
                <a:solidFill>
                  <a:srgbClr val="000000"/>
                </a:solidFill>
              </a:rPr>
              <a:t>Daniel from </a:t>
            </a:r>
            <a:r>
              <a:rPr lang="en-US" sz="1600" b="1" dirty="0" err="1" smtClean="0">
                <a:solidFill>
                  <a:srgbClr val="000000"/>
                </a:solidFill>
              </a:rPr>
              <a:t>JeCCDO</a:t>
            </a:r>
            <a:r>
              <a:rPr lang="en-US" sz="1600" b="1" dirty="0" smtClean="0">
                <a:solidFill>
                  <a:srgbClr val="000000"/>
                </a:solidFill>
              </a:rPr>
              <a:t>, Ethiopia</a:t>
            </a:r>
          </a:p>
          <a:p>
            <a:endParaRPr lang="en-US" sz="1600" i="1" dirty="0">
              <a:solidFill>
                <a:srgbClr val="000000"/>
              </a:solidFill>
            </a:endParaRPr>
          </a:p>
          <a:p>
            <a:endParaRPr lang="en-US" sz="1600" i="1" dirty="0" smtClean="0">
              <a:solidFill>
                <a:srgbClr val="000000"/>
              </a:solidFill>
            </a:endParaRPr>
          </a:p>
          <a:p>
            <a:endParaRPr lang="en-US" sz="1600" dirty="0" smtClean="0">
              <a:solidFill>
                <a:schemeClr val="tx1"/>
              </a:solidFill>
            </a:endParaRPr>
          </a:p>
          <a:p>
            <a:endParaRPr lang="en-US" sz="1600" i="1" dirty="0">
              <a:solidFill>
                <a:schemeClr val="tx1"/>
              </a:solidFill>
            </a:endParaRPr>
          </a:p>
          <a:p>
            <a:endParaRPr lang="en-US" sz="1600" i="1" dirty="0">
              <a:solidFill>
                <a:schemeClr val="tx1"/>
              </a:solidFill>
            </a:endParaRPr>
          </a:p>
        </p:txBody>
      </p:sp>
      <p:sp>
        <p:nvSpPr>
          <p:cNvPr id="2" name="Rectangle 1"/>
          <p:cNvSpPr/>
          <p:nvPr/>
        </p:nvSpPr>
        <p:spPr>
          <a:xfrm>
            <a:off x="539552" y="1141581"/>
            <a:ext cx="7992888" cy="369332"/>
          </a:xfrm>
          <a:prstGeom prst="rect">
            <a:avLst/>
          </a:prstGeom>
        </p:spPr>
        <p:txBody>
          <a:bodyPr wrap="square">
            <a:spAutoFit/>
          </a:bodyPr>
          <a:lstStyle/>
          <a:p>
            <a:endParaRPr lang="en-GB" dirty="0"/>
          </a:p>
        </p:txBody>
      </p:sp>
      <p:sp>
        <p:nvSpPr>
          <p:cNvPr id="7" name="Rectangle 6"/>
          <p:cNvSpPr/>
          <p:nvPr/>
        </p:nvSpPr>
        <p:spPr>
          <a:xfrm>
            <a:off x="467544" y="1772816"/>
            <a:ext cx="8424936" cy="72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“After the SALT approach was introduced in Kananga, 400 prisoners were lined up to get tested. It is the first time I see such enthusiasm for HIV testing.” </a:t>
            </a:r>
            <a:r>
              <a:rPr lang="en-US" sz="1600" b="1" dirty="0">
                <a:solidFill>
                  <a:srgbClr val="000000"/>
                </a:solidFill>
              </a:rPr>
              <a:t>Jean </a:t>
            </a:r>
            <a:r>
              <a:rPr lang="en-US" sz="1600" b="1" dirty="0" err="1">
                <a:solidFill>
                  <a:srgbClr val="000000"/>
                </a:solidFill>
              </a:rPr>
              <a:t>Kabwau</a:t>
            </a:r>
            <a:r>
              <a:rPr lang="en-US" sz="1600" b="1" dirty="0">
                <a:solidFill>
                  <a:srgbClr val="000000"/>
                </a:solidFill>
              </a:rPr>
              <a:t>, </a:t>
            </a:r>
            <a:r>
              <a:rPr lang="en-US" sz="1600" b="1" dirty="0" smtClean="0">
                <a:solidFill>
                  <a:srgbClr val="000000"/>
                </a:solidFill>
              </a:rPr>
              <a:t>PNMLS, </a:t>
            </a:r>
            <a:r>
              <a:rPr lang="en-US" sz="1600" b="1" dirty="0">
                <a:solidFill>
                  <a:srgbClr val="000000"/>
                </a:solidFill>
              </a:rPr>
              <a:t>DR-Congo. </a:t>
            </a:r>
          </a:p>
          <a:p>
            <a:endParaRPr lang="en-US" sz="1600" i="1" dirty="0">
              <a:solidFill>
                <a:srgbClr val="000000"/>
              </a:solidFill>
            </a:endParaRPr>
          </a:p>
          <a:p>
            <a:endParaRPr lang="en-US" sz="1600" i="1" dirty="0">
              <a:solidFill>
                <a:schemeClr val="tx1"/>
              </a:solidFill>
            </a:endParaRPr>
          </a:p>
          <a:p>
            <a:endParaRPr lang="en-US" sz="1600" dirty="0">
              <a:solidFill>
                <a:srgbClr val="000000"/>
              </a:solidFill>
            </a:endParaRPr>
          </a:p>
          <a:p>
            <a:endParaRPr lang="en-US" sz="1600" i="1" dirty="0">
              <a:solidFill>
                <a:srgbClr val="000000"/>
              </a:solidFill>
            </a:endParaRPr>
          </a:p>
          <a:p>
            <a:endParaRPr lang="en-US" sz="1600" i="1" dirty="0">
              <a:solidFill>
                <a:schemeClr val="tx1"/>
              </a:solidFill>
            </a:endParaRPr>
          </a:p>
        </p:txBody>
      </p:sp>
      <p:sp>
        <p:nvSpPr>
          <p:cNvPr id="8" name="Rectangle 7"/>
          <p:cNvSpPr/>
          <p:nvPr/>
        </p:nvSpPr>
        <p:spPr>
          <a:xfrm>
            <a:off x="467544" y="5229200"/>
            <a:ext cx="4752528"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“In the three health zones in </a:t>
            </a:r>
            <a:r>
              <a:rPr lang="en-US" sz="1600" i="1" dirty="0" err="1">
                <a:solidFill>
                  <a:srgbClr val="000000"/>
                </a:solidFill>
              </a:rPr>
              <a:t>Mbandaka</a:t>
            </a:r>
            <a:r>
              <a:rPr lang="en-US" sz="1600" i="1" dirty="0">
                <a:solidFill>
                  <a:srgbClr val="000000"/>
                </a:solidFill>
              </a:rPr>
              <a:t> where the SALT approach was facilitated, </a:t>
            </a:r>
            <a:r>
              <a:rPr lang="en-US" sz="1600" i="1" dirty="0" smtClean="0">
                <a:solidFill>
                  <a:srgbClr val="000000"/>
                </a:solidFill>
              </a:rPr>
              <a:t>there were no </a:t>
            </a:r>
            <a:r>
              <a:rPr lang="en-US" sz="1600" i="1" dirty="0">
                <a:solidFill>
                  <a:srgbClr val="000000"/>
                </a:solidFill>
              </a:rPr>
              <a:t>more cases of Cholera since the outbreak. In the neighboring villages, the cholera cases continued as before.”</a:t>
            </a:r>
            <a:r>
              <a:rPr lang="en-US" sz="1600" dirty="0">
                <a:solidFill>
                  <a:srgbClr val="000000"/>
                </a:solidFill>
              </a:rPr>
              <a:t> </a:t>
            </a:r>
            <a:r>
              <a:rPr lang="en-US" sz="1600" b="1" dirty="0">
                <a:solidFill>
                  <a:srgbClr val="000000"/>
                </a:solidFill>
              </a:rPr>
              <a:t>UNICEF DR-Congo. </a:t>
            </a:r>
          </a:p>
          <a:p>
            <a:endParaRPr lang="en-US" sz="1600" i="1" dirty="0">
              <a:solidFill>
                <a:srgbClr val="000000"/>
              </a:solidFill>
            </a:endParaRPr>
          </a:p>
          <a:p>
            <a:endParaRPr lang="en-US" sz="1600" i="1" dirty="0">
              <a:solidFill>
                <a:schemeClr val="tx1"/>
              </a:solidFill>
            </a:endParaRPr>
          </a:p>
          <a:p>
            <a:endParaRPr lang="en-US" sz="1600" dirty="0">
              <a:solidFill>
                <a:srgbClr val="000000"/>
              </a:solidFill>
            </a:endParaRPr>
          </a:p>
          <a:p>
            <a:endParaRPr lang="en-US" sz="1600" i="1" dirty="0">
              <a:solidFill>
                <a:srgbClr val="000000"/>
              </a:solidFill>
            </a:endParaRPr>
          </a:p>
          <a:p>
            <a:endParaRPr lang="en-US" sz="1600" i="1" dirty="0">
              <a:solidFill>
                <a:schemeClr val="tx1"/>
              </a:solidFill>
            </a:endParaRPr>
          </a:p>
        </p:txBody>
      </p:sp>
      <p:sp>
        <p:nvSpPr>
          <p:cNvPr id="9" name="Rectangle 8"/>
          <p:cNvSpPr/>
          <p:nvPr/>
        </p:nvSpPr>
        <p:spPr>
          <a:xfrm>
            <a:off x="467544" y="2708920"/>
            <a:ext cx="8424936" cy="8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“Thanks to the Constellation for this small revolution in the way we do capacity building. The SALT methodology used at our workshop in Accra will produce much more sustainable and self-initiated follow-up among the participants.</a:t>
            </a:r>
            <a:r>
              <a:rPr lang="en-US" sz="1600" dirty="0">
                <a:solidFill>
                  <a:srgbClr val="000000"/>
                </a:solidFill>
              </a:rPr>
              <a:t>” </a:t>
            </a:r>
            <a:r>
              <a:rPr lang="en-US" sz="1600" b="1" dirty="0">
                <a:solidFill>
                  <a:srgbClr val="000000"/>
                </a:solidFill>
              </a:rPr>
              <a:t>Peter Prove, Ecumenical Advocacy Alliance, Switzerland. </a:t>
            </a:r>
          </a:p>
          <a:p>
            <a:endParaRPr lang="en-US" sz="1600" i="1" dirty="0">
              <a:solidFill>
                <a:srgbClr val="000000"/>
              </a:solidFill>
            </a:endParaRPr>
          </a:p>
          <a:p>
            <a:endParaRPr lang="en-US" sz="1600" i="1" dirty="0">
              <a:solidFill>
                <a:schemeClr val="tx1"/>
              </a:solidFill>
            </a:endParaRPr>
          </a:p>
          <a:p>
            <a:endParaRPr lang="en-US" sz="1600" dirty="0">
              <a:solidFill>
                <a:srgbClr val="000000"/>
              </a:solidFill>
            </a:endParaRPr>
          </a:p>
          <a:p>
            <a:endParaRPr lang="en-US" sz="1600" dirty="0">
              <a:solidFill>
                <a:srgbClr val="000000"/>
              </a:solidFill>
            </a:endParaRPr>
          </a:p>
        </p:txBody>
      </p:sp>
      <p:sp>
        <p:nvSpPr>
          <p:cNvPr id="13" name="Rectangle 12"/>
          <p:cNvSpPr/>
          <p:nvPr/>
        </p:nvSpPr>
        <p:spPr>
          <a:xfrm>
            <a:off x="467544" y="3717032"/>
            <a:ext cx="489654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“Comparing costs and outcomes of the CLCP using various scenarios, it is found that the approach is likely to be very cost-effective in Thailand when comparing </a:t>
            </a:r>
            <a:r>
              <a:rPr lang="en-US" sz="1600" i="1" dirty="0" smtClean="0">
                <a:solidFill>
                  <a:srgbClr val="000000"/>
                </a:solidFill>
              </a:rPr>
              <a:t>with </a:t>
            </a:r>
            <a:r>
              <a:rPr lang="en-US" sz="1600" i="1" dirty="0">
                <a:solidFill>
                  <a:srgbClr val="000000"/>
                </a:solidFill>
              </a:rPr>
              <a:t>other HIV prevention programs from the systematic review.”</a:t>
            </a:r>
            <a:r>
              <a:rPr lang="en-US" sz="1600" dirty="0">
                <a:solidFill>
                  <a:srgbClr val="000000"/>
                </a:solidFill>
              </a:rPr>
              <a:t> </a:t>
            </a:r>
            <a:r>
              <a:rPr lang="en-US" sz="1600" b="1" dirty="0">
                <a:solidFill>
                  <a:srgbClr val="000000"/>
                </a:solidFill>
              </a:rPr>
              <a:t>HITAP cost-effectiveness </a:t>
            </a:r>
            <a:r>
              <a:rPr lang="en-US" sz="1600" b="1" dirty="0" smtClean="0">
                <a:solidFill>
                  <a:srgbClr val="000000"/>
                </a:solidFill>
              </a:rPr>
              <a:t>evaluation</a:t>
            </a:r>
            <a:r>
              <a:rPr lang="en-US" sz="1600" b="1" dirty="0">
                <a:solidFill>
                  <a:srgbClr val="000000"/>
                </a:solidFill>
              </a:rPr>
              <a:t>.</a:t>
            </a:r>
            <a:r>
              <a:rPr lang="en-US" sz="1600" b="1" dirty="0" smtClean="0">
                <a:solidFill>
                  <a:srgbClr val="000000"/>
                </a:solidFill>
              </a:rPr>
              <a:t> </a:t>
            </a:r>
            <a:endParaRPr lang="en-US" sz="1600" b="1" dirty="0">
              <a:solidFill>
                <a:srgbClr val="000000"/>
              </a:solidFill>
            </a:endParaRPr>
          </a:p>
          <a:p>
            <a:endParaRPr lang="en-US" sz="1600" b="1" i="1" dirty="0">
              <a:solidFill>
                <a:srgbClr val="000000"/>
              </a:solidFill>
            </a:endParaRPr>
          </a:p>
          <a:p>
            <a:endParaRPr lang="en-US" sz="1600" i="1" dirty="0">
              <a:solidFill>
                <a:srgbClr val="000000"/>
              </a:solidFill>
            </a:endParaRPr>
          </a:p>
          <a:p>
            <a:endParaRPr lang="en-US" sz="1600" i="1" dirty="0">
              <a:solidFill>
                <a:schemeClr val="tx1"/>
              </a:solidFill>
            </a:endParaRPr>
          </a:p>
        </p:txBody>
      </p:sp>
      <p:grpSp>
        <p:nvGrpSpPr>
          <p:cNvPr id="35" name="Group 34"/>
          <p:cNvGrpSpPr/>
          <p:nvPr/>
        </p:nvGrpSpPr>
        <p:grpSpPr>
          <a:xfrm>
            <a:off x="5436096" y="3899110"/>
            <a:ext cx="3384376" cy="2122178"/>
            <a:chOff x="395536" y="188640"/>
            <a:chExt cx="3384376" cy="2122178"/>
          </a:xfrm>
        </p:grpSpPr>
        <p:pic>
          <p:nvPicPr>
            <p:cNvPr id="36" name="Picture 2" descr="PNMLS DR-Congo logo"/>
            <p:cNvPicPr>
              <a:picLocks noChangeAspect="1" noChangeArrowheads="1"/>
            </p:cNvPicPr>
            <p:nvPr/>
          </p:nvPicPr>
          <p:blipFill>
            <a:blip r:embed="rId3" cstate="email"/>
            <a:srcRect/>
            <a:stretch>
              <a:fillRect/>
            </a:stretch>
          </p:blipFill>
          <p:spPr bwMode="auto">
            <a:xfrm>
              <a:off x="467544" y="836712"/>
              <a:ext cx="542434" cy="531586"/>
            </a:xfrm>
            <a:prstGeom prst="rect">
              <a:avLst/>
            </a:prstGeom>
            <a:noFill/>
          </p:spPr>
        </p:pic>
        <p:pic>
          <p:nvPicPr>
            <p:cNvPr id="37" name="Picture 36" descr="GLIA logo"/>
            <p:cNvPicPr>
              <a:picLocks noChangeAspect="1" noChangeArrowheads="1"/>
            </p:cNvPicPr>
            <p:nvPr/>
          </p:nvPicPr>
          <p:blipFill>
            <a:blip r:embed="rId4" cstate="email"/>
            <a:srcRect/>
            <a:stretch>
              <a:fillRect/>
            </a:stretch>
          </p:blipFill>
          <p:spPr bwMode="auto">
            <a:xfrm>
              <a:off x="395536" y="188640"/>
              <a:ext cx="720080" cy="690243"/>
            </a:xfrm>
            <a:prstGeom prst="rect">
              <a:avLst/>
            </a:prstGeom>
            <a:noFill/>
          </p:spPr>
        </p:pic>
        <p:pic>
          <p:nvPicPr>
            <p:cNvPr id="38" name="Picture 6" descr="Asian Development Bank"/>
            <p:cNvPicPr>
              <a:picLocks noChangeAspect="1" noChangeArrowheads="1"/>
            </p:cNvPicPr>
            <p:nvPr/>
          </p:nvPicPr>
          <p:blipFill>
            <a:blip r:embed="rId5" cstate="email"/>
            <a:srcRect/>
            <a:stretch>
              <a:fillRect/>
            </a:stretch>
          </p:blipFill>
          <p:spPr bwMode="auto">
            <a:xfrm>
              <a:off x="539552" y="1484784"/>
              <a:ext cx="432048" cy="432048"/>
            </a:xfrm>
            <a:prstGeom prst="rect">
              <a:avLst/>
            </a:prstGeom>
            <a:noFill/>
          </p:spPr>
        </p:pic>
        <p:pic>
          <p:nvPicPr>
            <p:cNvPr id="39" name="Picture 8" descr="Unicef logo"/>
            <p:cNvPicPr>
              <a:picLocks noChangeAspect="1" noChangeArrowheads="1"/>
            </p:cNvPicPr>
            <p:nvPr/>
          </p:nvPicPr>
          <p:blipFill>
            <a:blip r:embed="rId6" cstate="print"/>
            <a:srcRect/>
            <a:stretch>
              <a:fillRect/>
            </a:stretch>
          </p:blipFill>
          <p:spPr bwMode="auto">
            <a:xfrm>
              <a:off x="1246207" y="692696"/>
              <a:ext cx="1165553" cy="365785"/>
            </a:xfrm>
            <a:prstGeom prst="rect">
              <a:avLst/>
            </a:prstGeom>
            <a:noFill/>
          </p:spPr>
        </p:pic>
        <p:pic>
          <p:nvPicPr>
            <p:cNvPr id="40" name="Picture 10" descr="WHO logo"/>
            <p:cNvPicPr>
              <a:picLocks noChangeAspect="1" noChangeArrowheads="1"/>
            </p:cNvPicPr>
            <p:nvPr/>
          </p:nvPicPr>
          <p:blipFill>
            <a:blip r:embed="rId7" cstate="email"/>
            <a:srcRect/>
            <a:stretch>
              <a:fillRect/>
            </a:stretch>
          </p:blipFill>
          <p:spPr bwMode="auto">
            <a:xfrm>
              <a:off x="2555776" y="692696"/>
              <a:ext cx="1152128" cy="377060"/>
            </a:xfrm>
            <a:prstGeom prst="rect">
              <a:avLst/>
            </a:prstGeom>
            <a:noFill/>
          </p:spPr>
        </p:pic>
        <p:pic>
          <p:nvPicPr>
            <p:cNvPr id="41" name="Picture 12" descr="logo cordaid"/>
            <p:cNvPicPr>
              <a:picLocks noChangeAspect="1" noChangeArrowheads="1"/>
            </p:cNvPicPr>
            <p:nvPr/>
          </p:nvPicPr>
          <p:blipFill>
            <a:blip r:embed="rId8" cstate="print"/>
            <a:srcRect/>
            <a:stretch>
              <a:fillRect/>
            </a:stretch>
          </p:blipFill>
          <p:spPr bwMode="auto">
            <a:xfrm>
              <a:off x="467544" y="1916832"/>
              <a:ext cx="792088" cy="330762"/>
            </a:xfrm>
            <a:prstGeom prst="rect">
              <a:avLst/>
            </a:prstGeom>
            <a:noFill/>
          </p:spPr>
        </p:pic>
        <p:pic>
          <p:nvPicPr>
            <p:cNvPr id="42" name="Picture 14" descr="International Institute for Rural Reconstruction"/>
            <p:cNvPicPr>
              <a:picLocks noChangeAspect="1" noChangeArrowheads="1"/>
            </p:cNvPicPr>
            <p:nvPr/>
          </p:nvPicPr>
          <p:blipFill>
            <a:blip r:embed="rId9" cstate="email"/>
            <a:srcRect/>
            <a:stretch>
              <a:fillRect/>
            </a:stretch>
          </p:blipFill>
          <p:spPr bwMode="auto">
            <a:xfrm>
              <a:off x="2051720" y="1916832"/>
              <a:ext cx="791518" cy="253286"/>
            </a:xfrm>
            <a:prstGeom prst="rect">
              <a:avLst/>
            </a:prstGeom>
            <a:noFill/>
          </p:spPr>
        </p:pic>
        <p:pic>
          <p:nvPicPr>
            <p:cNvPr id="43" name="Picture 16" descr="UNAIDS"/>
            <p:cNvPicPr>
              <a:picLocks noChangeAspect="1" noChangeArrowheads="1"/>
            </p:cNvPicPr>
            <p:nvPr/>
          </p:nvPicPr>
          <p:blipFill>
            <a:blip r:embed="rId10" cstate="email"/>
            <a:srcRect/>
            <a:stretch>
              <a:fillRect/>
            </a:stretch>
          </p:blipFill>
          <p:spPr bwMode="auto">
            <a:xfrm>
              <a:off x="1043608" y="1124744"/>
              <a:ext cx="1296144" cy="202771"/>
            </a:xfrm>
            <a:prstGeom prst="rect">
              <a:avLst/>
            </a:prstGeom>
            <a:noFill/>
          </p:spPr>
        </p:pic>
        <p:pic>
          <p:nvPicPr>
            <p:cNvPr id="44" name="Picture 18" descr="logo UNFPA"/>
            <p:cNvPicPr>
              <a:picLocks noChangeAspect="1" noChangeArrowheads="1"/>
            </p:cNvPicPr>
            <p:nvPr/>
          </p:nvPicPr>
          <p:blipFill>
            <a:blip r:embed="rId11" cstate="print"/>
            <a:srcRect/>
            <a:stretch>
              <a:fillRect/>
            </a:stretch>
          </p:blipFill>
          <p:spPr bwMode="auto">
            <a:xfrm>
              <a:off x="2352514" y="1124744"/>
              <a:ext cx="779326" cy="360040"/>
            </a:xfrm>
            <a:prstGeom prst="rect">
              <a:avLst/>
            </a:prstGeom>
            <a:noFill/>
          </p:spPr>
        </p:pic>
        <p:pic>
          <p:nvPicPr>
            <p:cNvPr id="45" name="Picture 20" descr="logo Handicap International"/>
            <p:cNvPicPr>
              <a:picLocks noChangeAspect="1" noChangeArrowheads="1"/>
            </p:cNvPicPr>
            <p:nvPr/>
          </p:nvPicPr>
          <p:blipFill>
            <a:blip r:embed="rId12" cstate="print"/>
            <a:srcRect/>
            <a:stretch>
              <a:fillRect/>
            </a:stretch>
          </p:blipFill>
          <p:spPr bwMode="auto">
            <a:xfrm>
              <a:off x="1259632" y="1916832"/>
              <a:ext cx="720080" cy="341620"/>
            </a:xfrm>
            <a:prstGeom prst="rect">
              <a:avLst/>
            </a:prstGeom>
            <a:noFill/>
          </p:spPr>
        </p:pic>
        <p:pic>
          <p:nvPicPr>
            <p:cNvPr id="46" name="Picture 24" descr="Logo Belgian Technical Cooperation BTC"/>
            <p:cNvPicPr>
              <a:picLocks noChangeAspect="1" noChangeArrowheads="1"/>
            </p:cNvPicPr>
            <p:nvPr/>
          </p:nvPicPr>
          <p:blipFill>
            <a:blip r:embed="rId13" cstate="email"/>
            <a:srcRect/>
            <a:stretch>
              <a:fillRect/>
            </a:stretch>
          </p:blipFill>
          <p:spPr bwMode="auto">
            <a:xfrm>
              <a:off x="1043608" y="1412776"/>
              <a:ext cx="648072" cy="408285"/>
            </a:xfrm>
            <a:prstGeom prst="rect">
              <a:avLst/>
            </a:prstGeom>
            <a:noFill/>
          </p:spPr>
        </p:pic>
        <p:pic>
          <p:nvPicPr>
            <p:cNvPr id="47" name="Picture 28" descr="Hivos logo"/>
            <p:cNvPicPr>
              <a:picLocks noChangeAspect="1" noChangeArrowheads="1"/>
            </p:cNvPicPr>
            <p:nvPr/>
          </p:nvPicPr>
          <p:blipFill>
            <a:blip r:embed="rId14" cstate="print"/>
            <a:srcRect/>
            <a:stretch>
              <a:fillRect/>
            </a:stretch>
          </p:blipFill>
          <p:spPr bwMode="auto">
            <a:xfrm>
              <a:off x="3275856" y="1594566"/>
              <a:ext cx="432048" cy="322266"/>
            </a:xfrm>
            <a:prstGeom prst="rect">
              <a:avLst/>
            </a:prstGeom>
            <a:noFill/>
          </p:spPr>
        </p:pic>
        <p:pic>
          <p:nvPicPr>
            <p:cNvPr id="48" name="Picture 30" descr="Groupe Pivot"/>
            <p:cNvPicPr>
              <a:picLocks noChangeAspect="1" noChangeArrowheads="1"/>
            </p:cNvPicPr>
            <p:nvPr/>
          </p:nvPicPr>
          <p:blipFill>
            <a:blip r:embed="rId15" cstate="email"/>
            <a:srcRect/>
            <a:stretch>
              <a:fillRect/>
            </a:stretch>
          </p:blipFill>
          <p:spPr bwMode="auto">
            <a:xfrm>
              <a:off x="2987824" y="1844823"/>
              <a:ext cx="432048" cy="465995"/>
            </a:xfrm>
            <a:prstGeom prst="rect">
              <a:avLst/>
            </a:prstGeom>
            <a:noFill/>
          </p:spPr>
        </p:pic>
        <p:pic>
          <p:nvPicPr>
            <p:cNvPr id="49" name="Picture 34" descr="Roll Back Malaria logo"/>
            <p:cNvPicPr>
              <a:picLocks noChangeAspect="1" noChangeArrowheads="1"/>
            </p:cNvPicPr>
            <p:nvPr/>
          </p:nvPicPr>
          <p:blipFill>
            <a:blip r:embed="rId16" cstate="email"/>
            <a:srcRect/>
            <a:stretch>
              <a:fillRect/>
            </a:stretch>
          </p:blipFill>
          <p:spPr bwMode="auto">
            <a:xfrm>
              <a:off x="1763688" y="1412776"/>
              <a:ext cx="537373" cy="360040"/>
            </a:xfrm>
            <a:prstGeom prst="rect">
              <a:avLst/>
            </a:prstGeom>
            <a:noFill/>
          </p:spPr>
        </p:pic>
        <p:pic>
          <p:nvPicPr>
            <p:cNvPr id="50" name="Picture 36" descr="logo IFRC"/>
            <p:cNvPicPr>
              <a:picLocks noChangeAspect="1" noChangeArrowheads="1"/>
            </p:cNvPicPr>
            <p:nvPr/>
          </p:nvPicPr>
          <p:blipFill>
            <a:blip r:embed="rId17" cstate="print"/>
            <a:srcRect/>
            <a:stretch>
              <a:fillRect/>
            </a:stretch>
          </p:blipFill>
          <p:spPr bwMode="auto">
            <a:xfrm>
              <a:off x="3203848" y="1124744"/>
              <a:ext cx="527228" cy="425184"/>
            </a:xfrm>
            <a:prstGeom prst="rect">
              <a:avLst/>
            </a:prstGeom>
            <a:noFill/>
          </p:spPr>
        </p:pic>
        <p:pic>
          <p:nvPicPr>
            <p:cNvPr id="51" name="Picture 39"/>
            <p:cNvPicPr>
              <a:picLocks noChangeAspect="1" noChangeArrowheads="1"/>
            </p:cNvPicPr>
            <p:nvPr/>
          </p:nvPicPr>
          <p:blipFill>
            <a:blip r:embed="rId18" cstate="print"/>
            <a:srcRect/>
            <a:stretch>
              <a:fillRect/>
            </a:stretch>
          </p:blipFill>
          <p:spPr bwMode="auto">
            <a:xfrm>
              <a:off x="1115616" y="310500"/>
              <a:ext cx="1008112" cy="310188"/>
            </a:xfrm>
            <a:prstGeom prst="rect">
              <a:avLst/>
            </a:prstGeom>
            <a:noFill/>
            <a:ln w="9525">
              <a:noFill/>
              <a:miter lim="800000"/>
              <a:headEnd/>
              <a:tailEnd/>
            </a:ln>
            <a:effectLst/>
          </p:spPr>
        </p:pic>
        <p:pic>
          <p:nvPicPr>
            <p:cNvPr id="52" name="Picture 41"/>
            <p:cNvPicPr>
              <a:picLocks noChangeAspect="1" noChangeArrowheads="1"/>
            </p:cNvPicPr>
            <p:nvPr/>
          </p:nvPicPr>
          <p:blipFill>
            <a:blip r:embed="rId19" cstate="email"/>
            <a:srcRect/>
            <a:stretch>
              <a:fillRect/>
            </a:stretch>
          </p:blipFill>
          <p:spPr bwMode="auto">
            <a:xfrm>
              <a:off x="2123728" y="332656"/>
              <a:ext cx="1656184" cy="301846"/>
            </a:xfrm>
            <a:prstGeom prst="rect">
              <a:avLst/>
            </a:prstGeom>
            <a:noFill/>
            <a:ln w="9525">
              <a:noFill/>
              <a:miter lim="800000"/>
              <a:headEnd/>
              <a:tailEnd/>
            </a:ln>
            <a:effectLst/>
          </p:spPr>
        </p:pic>
        <p:pic>
          <p:nvPicPr>
            <p:cNvPr id="53" name="Picture 52"/>
            <p:cNvPicPr>
              <a:picLocks noChangeAspect="1"/>
            </p:cNvPicPr>
            <p:nvPr/>
          </p:nvPicPr>
          <p:blipFill>
            <a:blip r:embed="rId20" cstate="print"/>
            <a:stretch>
              <a:fillRect/>
            </a:stretch>
          </p:blipFill>
          <p:spPr>
            <a:xfrm>
              <a:off x="2339752" y="1556792"/>
              <a:ext cx="939794" cy="321444"/>
            </a:xfrm>
            <a:prstGeom prst="rect">
              <a:avLst/>
            </a:prstGeom>
          </p:spPr>
        </p:pic>
      </p:grpSp>
    </p:spTree>
    <p:extLst>
      <p:ext uri="{BB962C8B-B14F-4D97-AF65-F5344CB8AC3E}">
        <p14:creationId xmlns:p14="http://schemas.microsoft.com/office/powerpoint/2010/main" xmlns="" val="21166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8104" y="5085184"/>
            <a:ext cx="244827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588224" y="1556792"/>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95536" y="116632"/>
            <a:ext cx="8388424" cy="707886"/>
          </a:xfrm>
          <a:prstGeom prst="rect">
            <a:avLst/>
          </a:prstGeom>
        </p:spPr>
        <p:txBody>
          <a:bodyPr wrap="square">
            <a:spAutoFit/>
          </a:bodyPr>
          <a:lstStyle/>
          <a:p>
            <a:pPr lvl="0" algn="ctr">
              <a:spcBef>
                <a:spcPct val="0"/>
              </a:spcBef>
              <a:defRPr/>
            </a:pPr>
            <a:r>
              <a:rPr lang="fr-FR" sz="4000" b="1" dirty="0" smtClean="0">
                <a:solidFill>
                  <a:srgbClr val="17375E"/>
                </a:solidFill>
              </a:rPr>
              <a:t>DIFFERENTIATORS OF OUR APPROACH</a:t>
            </a:r>
            <a:endParaRPr lang="fr-FR" sz="4000" b="1" dirty="0">
              <a:solidFill>
                <a:srgbClr val="17375E"/>
              </a:solidFill>
            </a:endParaRPr>
          </a:p>
        </p:txBody>
      </p:sp>
      <p:sp>
        <p:nvSpPr>
          <p:cNvPr id="11" name="Rectangle 10"/>
          <p:cNvSpPr/>
          <p:nvPr/>
        </p:nvSpPr>
        <p:spPr>
          <a:xfrm>
            <a:off x="2915816" y="1052736"/>
            <a:ext cx="6048672" cy="54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a:endParaRPr lang="en-US" dirty="0" smtClean="0">
              <a:solidFill>
                <a:schemeClr val="tx1"/>
              </a:solidFill>
            </a:endParaRPr>
          </a:p>
          <a:p>
            <a:pPr marL="228600"/>
            <a:r>
              <a:rPr lang="en-US" dirty="0" smtClean="0">
                <a:solidFill>
                  <a:schemeClr val="tx1"/>
                </a:solidFill>
              </a:rPr>
              <a:t>Active appreciation and building on local strengths drives and sustains local action. </a:t>
            </a:r>
          </a:p>
          <a:p>
            <a:pPr marL="228600"/>
            <a:endParaRPr lang="en-US" dirty="0">
              <a:solidFill>
                <a:schemeClr val="tx1"/>
              </a:solidFill>
            </a:endParaRPr>
          </a:p>
          <a:p>
            <a:pPr marL="228600"/>
            <a:r>
              <a:rPr lang="en-US" dirty="0" smtClean="0">
                <a:solidFill>
                  <a:schemeClr val="tx1"/>
                </a:solidFill>
              </a:rPr>
              <a:t>Communities go through a set of simple and flexible steps that do not require literacy or a previous knowledge base. </a:t>
            </a:r>
          </a:p>
          <a:p>
            <a:pPr marL="228600"/>
            <a:endParaRPr lang="en-US" dirty="0" smtClean="0">
              <a:solidFill>
                <a:schemeClr val="tx1"/>
              </a:solidFill>
            </a:endParaRPr>
          </a:p>
          <a:p>
            <a:pPr marL="228600"/>
            <a:r>
              <a:rPr lang="en-US" dirty="0" smtClean="0">
                <a:solidFill>
                  <a:schemeClr val="tx1"/>
                </a:solidFill>
              </a:rPr>
              <a:t>Thematic issues are only an entry point to build generic competence that can be applied to other issues.</a:t>
            </a:r>
            <a:endParaRPr lang="en-US" dirty="0">
              <a:solidFill>
                <a:schemeClr val="tx1"/>
              </a:solidFill>
            </a:endParaRPr>
          </a:p>
          <a:p>
            <a:pPr marL="228600"/>
            <a:endParaRPr lang="en-US" dirty="0">
              <a:solidFill>
                <a:schemeClr val="tx1"/>
              </a:solidFill>
            </a:endParaRPr>
          </a:p>
          <a:p>
            <a:pPr marL="228600"/>
            <a:endParaRPr lang="en-US" dirty="0" smtClean="0">
              <a:solidFill>
                <a:schemeClr val="tx1"/>
              </a:solidFill>
            </a:endParaRPr>
          </a:p>
          <a:p>
            <a:pPr marL="228600"/>
            <a:r>
              <a:rPr lang="en-US" dirty="0" smtClean="0">
                <a:solidFill>
                  <a:schemeClr val="tx1"/>
                </a:solidFill>
              </a:rPr>
              <a:t>Programs establish support and transfer systems at every level to achieve cost-effective scaling out. </a:t>
            </a:r>
          </a:p>
          <a:p>
            <a:pPr marL="228600"/>
            <a:endParaRPr lang="en-US" dirty="0" smtClean="0">
              <a:solidFill>
                <a:schemeClr val="tx1"/>
              </a:solidFill>
            </a:endParaRPr>
          </a:p>
          <a:p>
            <a:pPr marL="228600"/>
            <a:r>
              <a:rPr lang="en-US" dirty="0" smtClean="0">
                <a:solidFill>
                  <a:schemeClr val="tx1"/>
                </a:solidFill>
              </a:rPr>
              <a:t>Constellation coaches in 24 countries combine local understanding with the experience of a global network. </a:t>
            </a:r>
          </a:p>
          <a:p>
            <a:pPr marL="228600"/>
            <a:endParaRPr lang="en-US" dirty="0">
              <a:solidFill>
                <a:schemeClr val="tx1"/>
              </a:solidFill>
            </a:endParaRPr>
          </a:p>
          <a:p>
            <a:pPr marL="228600"/>
            <a:endParaRPr lang="en-US" dirty="0">
              <a:solidFill>
                <a:schemeClr val="tx1"/>
              </a:solidFill>
            </a:endParaRPr>
          </a:p>
          <a:p>
            <a:pPr marL="228600"/>
            <a:endParaRPr lang="en-US" dirty="0" smtClean="0">
              <a:solidFill>
                <a:schemeClr val="tx1"/>
              </a:solidFill>
            </a:endParaRPr>
          </a:p>
          <a:p>
            <a:pPr marL="228600"/>
            <a:endParaRPr lang="en-US" dirty="0">
              <a:solidFill>
                <a:schemeClr val="tx1"/>
              </a:solidFill>
            </a:endParaRPr>
          </a:p>
          <a:p>
            <a:pPr marL="228600"/>
            <a:r>
              <a:rPr lang="en-US" dirty="0" smtClean="0">
                <a:solidFill>
                  <a:schemeClr val="tx1"/>
                </a:solidFill>
              </a:rPr>
              <a:t>   </a:t>
            </a:r>
            <a:endParaRPr lang="en-US" dirty="0">
              <a:solidFill>
                <a:schemeClr val="tx1"/>
              </a:solidFill>
            </a:endParaRPr>
          </a:p>
        </p:txBody>
      </p:sp>
      <p:sp>
        <p:nvSpPr>
          <p:cNvPr id="6" name="Rectangle 5"/>
          <p:cNvSpPr/>
          <p:nvPr/>
        </p:nvSpPr>
        <p:spPr>
          <a:xfrm>
            <a:off x="251520" y="1052736"/>
            <a:ext cx="2448272" cy="54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AutoNum type="arabicPeriod"/>
            </a:pPr>
            <a:endParaRPr lang="fr-FR" b="1" dirty="0" smtClean="0">
              <a:solidFill>
                <a:srgbClr val="17375E"/>
              </a:solidFill>
            </a:endParaRPr>
          </a:p>
          <a:p>
            <a:pPr marL="342900" indent="-342900">
              <a:buAutoNum type="arabicPeriod"/>
            </a:pPr>
            <a:r>
              <a:rPr lang="fr-FR" b="1" dirty="0" smtClean="0">
                <a:solidFill>
                  <a:srgbClr val="17375E"/>
                </a:solidFill>
              </a:rPr>
              <a:t>STRENGTH-BASED</a:t>
            </a:r>
          </a:p>
          <a:p>
            <a:pPr marL="342900" indent="-342900">
              <a:buAutoNum type="arabicPeriod"/>
            </a:pPr>
            <a:endParaRPr lang="fr-FR" b="1" dirty="0">
              <a:solidFill>
                <a:srgbClr val="17375E"/>
              </a:solidFill>
            </a:endParaRPr>
          </a:p>
          <a:p>
            <a:pPr marL="342900" indent="-342900">
              <a:buAutoNum type="arabicPeriod"/>
            </a:pPr>
            <a:endParaRPr lang="fr-FR" b="1" dirty="0" smtClean="0">
              <a:solidFill>
                <a:srgbClr val="17375E"/>
              </a:solidFill>
            </a:endParaRPr>
          </a:p>
          <a:p>
            <a:pPr marL="342900" indent="-342900">
              <a:buAutoNum type="arabicPeriod"/>
            </a:pPr>
            <a:r>
              <a:rPr lang="fr-FR" b="1" dirty="0" smtClean="0">
                <a:solidFill>
                  <a:srgbClr val="17375E"/>
                </a:solidFill>
              </a:rPr>
              <a:t>SIMPLE PROCESS</a:t>
            </a:r>
          </a:p>
          <a:p>
            <a:pPr marL="342900" indent="-342900">
              <a:buFont typeface="+mj-lt"/>
              <a:buAutoNum type="arabicPeriod"/>
            </a:pPr>
            <a:endParaRPr lang="fr-FR" b="1" dirty="0" smtClean="0">
              <a:solidFill>
                <a:srgbClr val="17375E"/>
              </a:solidFill>
            </a:endParaRPr>
          </a:p>
          <a:p>
            <a:pPr marL="342900" indent="-342900">
              <a:buFont typeface="+mj-lt"/>
              <a:buAutoNum type="arabicPeriod"/>
            </a:pPr>
            <a:endParaRPr lang="fr-FR" b="1" dirty="0" smtClean="0">
              <a:solidFill>
                <a:srgbClr val="17375E"/>
              </a:solidFill>
            </a:endParaRPr>
          </a:p>
          <a:p>
            <a:pPr marL="342900" indent="-342900">
              <a:buAutoNum type="arabicPeriod"/>
            </a:pPr>
            <a:r>
              <a:rPr lang="fr-FR" b="1" dirty="0" smtClean="0">
                <a:solidFill>
                  <a:srgbClr val="17375E"/>
                </a:solidFill>
              </a:rPr>
              <a:t>GENERIC APPLICATION</a:t>
            </a:r>
          </a:p>
          <a:p>
            <a:pPr marL="342900" indent="-342900">
              <a:buAutoNum type="arabicPeriod"/>
            </a:pPr>
            <a:endParaRPr lang="fr-FR" b="1" dirty="0">
              <a:solidFill>
                <a:srgbClr val="17375E"/>
              </a:solidFill>
            </a:endParaRPr>
          </a:p>
          <a:p>
            <a:pPr marL="342900" indent="-342900">
              <a:buAutoNum type="arabicPeriod"/>
            </a:pPr>
            <a:endParaRPr lang="fr-FR" b="1" dirty="0">
              <a:solidFill>
                <a:srgbClr val="17375E"/>
              </a:solidFill>
            </a:endParaRPr>
          </a:p>
          <a:p>
            <a:pPr marL="342900" indent="-342900">
              <a:buAutoNum type="arabicPeriod"/>
            </a:pPr>
            <a:r>
              <a:rPr lang="fr-FR" b="1" dirty="0" smtClean="0">
                <a:solidFill>
                  <a:srgbClr val="17375E"/>
                </a:solidFill>
              </a:rPr>
              <a:t>DESIGNED FOR SCALE</a:t>
            </a:r>
          </a:p>
          <a:p>
            <a:pPr marL="342900" indent="-342900">
              <a:buFont typeface="+mj-lt"/>
              <a:buAutoNum type="arabicPeriod"/>
            </a:pPr>
            <a:endParaRPr lang="fr-FR" b="1" dirty="0">
              <a:solidFill>
                <a:srgbClr val="17375E"/>
              </a:solidFill>
            </a:endParaRPr>
          </a:p>
          <a:p>
            <a:pPr marL="342900" indent="-342900">
              <a:buAutoNum type="arabicPeriod"/>
            </a:pPr>
            <a:r>
              <a:rPr lang="fr-FR" b="1" dirty="0" smtClean="0">
                <a:solidFill>
                  <a:srgbClr val="17375E"/>
                </a:solidFill>
              </a:rPr>
              <a:t>GLOBAL NETWORK</a:t>
            </a:r>
          </a:p>
        </p:txBody>
      </p:sp>
    </p:spTree>
    <p:extLst>
      <p:ext uri="{BB962C8B-B14F-4D97-AF65-F5344CB8AC3E}">
        <p14:creationId xmlns:p14="http://schemas.microsoft.com/office/powerpoint/2010/main" xmlns="" val="1837729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92088" y="0"/>
            <a:ext cx="10836696" cy="630942"/>
          </a:xfrm>
          <a:prstGeom prst="rect">
            <a:avLst/>
          </a:prstGeom>
        </p:spPr>
        <p:txBody>
          <a:bodyPr wrap="square">
            <a:spAutoFit/>
          </a:bodyPr>
          <a:lstStyle/>
          <a:p>
            <a:pPr lvl="0" algn="ctr">
              <a:spcBef>
                <a:spcPct val="0"/>
              </a:spcBef>
              <a:defRPr/>
            </a:pPr>
            <a:r>
              <a:rPr lang="fr-FR" sz="3500" b="1" dirty="0" smtClean="0">
                <a:solidFill>
                  <a:srgbClr val="17375E"/>
                </a:solidFill>
              </a:rPr>
              <a:t>THE COMMUNITY LIFE COMPETENCE PROCESS</a:t>
            </a:r>
            <a:endParaRPr lang="fr-FR" sz="3500" b="1" dirty="0">
              <a:solidFill>
                <a:srgbClr val="17375E"/>
              </a:solidFill>
            </a:endParaRPr>
          </a:p>
        </p:txBody>
      </p:sp>
      <p:graphicFrame>
        <p:nvGraphicFramePr>
          <p:cNvPr id="4" name="Diagram 3"/>
          <p:cNvGraphicFramePr/>
          <p:nvPr>
            <p:extLst>
              <p:ext uri="{D42A27DB-BD31-4B8C-83A1-F6EECF244321}">
                <p14:modId xmlns:p14="http://schemas.microsoft.com/office/powerpoint/2010/main" xmlns="" val="3241500702"/>
              </p:ext>
            </p:extLst>
          </p:nvPr>
        </p:nvGraphicFramePr>
        <p:xfrm>
          <a:off x="-576064" y="2261096"/>
          <a:ext cx="1051316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440160" y="2271753"/>
            <a:ext cx="1745365" cy="941223"/>
            <a:chOff x="4074457" y="779"/>
            <a:chExt cx="1462425" cy="941223"/>
          </a:xfrm>
        </p:grpSpPr>
        <p:sp>
          <p:nvSpPr>
            <p:cNvPr id="9" name="Rounded Rectangle 8"/>
            <p:cNvSpPr/>
            <p:nvPr/>
          </p:nvSpPr>
          <p:spPr>
            <a:xfrm>
              <a:off x="4088847" y="779"/>
              <a:ext cx="1448035" cy="941223"/>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2" name="Rounded Rectangle 4"/>
            <p:cNvSpPr/>
            <p:nvPr/>
          </p:nvSpPr>
          <p:spPr>
            <a:xfrm>
              <a:off x="4074457" y="46726"/>
              <a:ext cx="1356141" cy="84932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1. Who are we? </a:t>
              </a:r>
              <a:endParaRPr lang="en-GB" sz="1100" b="1" kern="1200" dirty="0"/>
            </a:p>
          </p:txBody>
        </p:sp>
      </p:grpSp>
      <p:cxnSp>
        <p:nvCxnSpPr>
          <p:cNvPr id="13" name="Straight Connector 12"/>
          <p:cNvCxnSpPr/>
          <p:nvPr/>
        </p:nvCxnSpPr>
        <p:spPr>
          <a:xfrm>
            <a:off x="3168352" y="2636912"/>
            <a:ext cx="720080" cy="0"/>
          </a:xfrm>
          <a:prstGeom prst="line">
            <a:avLst/>
          </a:prstGeom>
          <a:ln>
            <a:solidFill>
              <a:schemeClr val="tx2">
                <a:lumMod val="75000"/>
              </a:schemeClr>
            </a:solidFill>
            <a:tailEnd type="triangle" w="lg"/>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779912" y="4077072"/>
            <a:ext cx="1800200" cy="8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100" b="1" dirty="0" smtClean="0">
                <a:solidFill>
                  <a:schemeClr val="accent6">
                    <a:lumMod val="75000"/>
                  </a:schemeClr>
                </a:solidFill>
              </a:rPr>
              <a:t>DO WE RECOGNIZE THAT WE CAN TAKE ACTION? </a:t>
            </a:r>
          </a:p>
          <a:p>
            <a:pPr algn="ctr"/>
            <a:endParaRPr lang="fr-FR" sz="1100" b="1" dirty="0" smtClean="0">
              <a:solidFill>
                <a:schemeClr val="accent6">
                  <a:lumMod val="75000"/>
                </a:schemeClr>
              </a:solidFill>
            </a:endParaRPr>
          </a:p>
          <a:p>
            <a:pPr algn="ctr"/>
            <a:r>
              <a:rPr lang="fr-FR" sz="1100" b="1" dirty="0" smtClean="0">
                <a:solidFill>
                  <a:schemeClr val="accent6">
                    <a:lumMod val="75000"/>
                  </a:schemeClr>
                </a:solidFill>
              </a:rPr>
              <a:t>DO WE LEARN AND SHARE? </a:t>
            </a:r>
            <a:endParaRPr lang="fr-FR" sz="1100" b="1" dirty="0">
              <a:solidFill>
                <a:schemeClr val="accent6">
                  <a:lumMod val="75000"/>
                </a:schemeClr>
              </a:solidFill>
            </a:endParaRPr>
          </a:p>
        </p:txBody>
      </p:sp>
      <p:sp>
        <p:nvSpPr>
          <p:cNvPr id="17" name="Rectangle 16"/>
          <p:cNvSpPr/>
          <p:nvPr/>
        </p:nvSpPr>
        <p:spPr>
          <a:xfrm>
            <a:off x="360040" y="764704"/>
            <a:ext cx="8496944" cy="1080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A</a:t>
            </a:r>
            <a:r>
              <a:rPr lang="en-US" dirty="0">
                <a:solidFill>
                  <a:schemeClr val="tx1"/>
                </a:solidFill>
              </a:rPr>
              <a:t> </a:t>
            </a:r>
            <a:r>
              <a:rPr lang="en-US" dirty="0" smtClean="0">
                <a:solidFill>
                  <a:schemeClr val="tx1"/>
                </a:solidFill>
              </a:rPr>
              <a:t>simple and ownership-driven learning cycle that can be used by: </a:t>
            </a:r>
          </a:p>
          <a:p>
            <a:pPr marL="285750" indent="-285750">
              <a:buFontTx/>
              <a:buChar char="-"/>
            </a:pPr>
            <a:r>
              <a:rPr lang="en-US" b="1" dirty="0" smtClean="0">
                <a:solidFill>
                  <a:schemeClr val="tx2"/>
                </a:solidFill>
              </a:rPr>
              <a:t>Communities</a:t>
            </a:r>
            <a:r>
              <a:rPr lang="en-US" dirty="0" smtClean="0">
                <a:solidFill>
                  <a:schemeClr val="tx1"/>
                </a:solidFill>
              </a:rPr>
              <a:t> in their response to substance use and other issues</a:t>
            </a:r>
          </a:p>
          <a:p>
            <a:pPr marL="285750" indent="-285750">
              <a:buFontTx/>
              <a:buChar char="-"/>
            </a:pPr>
            <a:r>
              <a:rPr lang="en-US" b="1" dirty="0" smtClean="0">
                <a:solidFill>
                  <a:schemeClr val="tx2"/>
                </a:solidFill>
              </a:rPr>
              <a:t>The Platform </a:t>
            </a:r>
            <a:r>
              <a:rPr lang="en-US" dirty="0" smtClean="0">
                <a:solidFill>
                  <a:schemeClr val="tx1"/>
                </a:solidFill>
              </a:rPr>
              <a:t>to develop a common vision, strategic framework and action plan</a:t>
            </a:r>
            <a:endParaRPr lang="en-US" dirty="0">
              <a:solidFill>
                <a:schemeClr val="tx1"/>
              </a:solidFill>
            </a:endParaRPr>
          </a:p>
        </p:txBody>
      </p:sp>
    </p:spTree>
    <p:extLst>
      <p:ext uri="{BB962C8B-B14F-4D97-AF65-F5344CB8AC3E}">
        <p14:creationId xmlns:p14="http://schemas.microsoft.com/office/powerpoint/2010/main" xmlns="" val="235846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88224" y="170080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2048" y="116632"/>
            <a:ext cx="8388424" cy="707886"/>
          </a:xfrm>
          <a:prstGeom prst="rect">
            <a:avLst/>
          </a:prstGeom>
        </p:spPr>
        <p:txBody>
          <a:bodyPr wrap="square">
            <a:spAutoFit/>
          </a:bodyPr>
          <a:lstStyle/>
          <a:p>
            <a:pPr lvl="0" algn="ctr">
              <a:spcBef>
                <a:spcPct val="0"/>
              </a:spcBef>
              <a:defRPr/>
            </a:pPr>
            <a:r>
              <a:rPr lang="fr-FR" sz="4000" b="1" dirty="0" smtClean="0">
                <a:solidFill>
                  <a:srgbClr val="17375E"/>
                </a:solidFill>
              </a:rPr>
              <a:t>OUR WAY OF THINKING</a:t>
            </a:r>
            <a:endParaRPr lang="fr-FR" sz="4000" b="1" dirty="0">
              <a:solidFill>
                <a:srgbClr val="17375E"/>
              </a:solidFill>
            </a:endParaRPr>
          </a:p>
        </p:txBody>
      </p:sp>
      <p:sp>
        <p:nvSpPr>
          <p:cNvPr id="11" name="Rectangle 10"/>
          <p:cNvSpPr/>
          <p:nvPr/>
        </p:nvSpPr>
        <p:spPr>
          <a:xfrm>
            <a:off x="467544" y="2708920"/>
            <a:ext cx="7848872"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rPr>
              <a:t>We encourage development actors to become facilitators instead of experts </a:t>
            </a: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pPr marL="342900" indent="-342900">
              <a:buFontTx/>
              <a:buChar char="-"/>
            </a:pPr>
            <a:endParaRPr lang="en-GB" dirty="0">
              <a:solidFill>
                <a:schemeClr val="tx1"/>
              </a:solidFill>
            </a:endParaRPr>
          </a:p>
          <a:p>
            <a:endParaRPr lang="en-GB" dirty="0" smtClean="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xmlns="" val="543449085"/>
              </p:ext>
            </p:extLst>
          </p:nvPr>
        </p:nvGraphicFramePr>
        <p:xfrm>
          <a:off x="755576" y="3284984"/>
          <a:ext cx="7974763" cy="2664296"/>
        </p:xfrm>
        <a:graphic>
          <a:graphicData uri="http://schemas.openxmlformats.org/presentationml/2006/ole">
            <p:oleObj spid="_x0000_s1092" name="Document" r:id="rId4" imgW="5577120" imgH="1855800" progId="Word.Document.12">
              <p:link updateAutomatic="1"/>
            </p:oleObj>
          </a:graphicData>
        </a:graphic>
      </p:graphicFrame>
      <p:graphicFrame>
        <p:nvGraphicFramePr>
          <p:cNvPr id="22" name="Diagram 21"/>
          <p:cNvGraphicFramePr/>
          <p:nvPr>
            <p:extLst>
              <p:ext uri="{D42A27DB-BD31-4B8C-83A1-F6EECF244321}">
                <p14:modId xmlns:p14="http://schemas.microsoft.com/office/powerpoint/2010/main" xmlns="" val="3129406276"/>
              </p:ext>
            </p:extLst>
          </p:nvPr>
        </p:nvGraphicFramePr>
        <p:xfrm>
          <a:off x="1259632" y="1124744"/>
          <a:ext cx="6096000" cy="11521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06135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88224" y="170080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2048" y="116632"/>
            <a:ext cx="8388424" cy="707886"/>
          </a:xfrm>
          <a:prstGeom prst="rect">
            <a:avLst/>
          </a:prstGeom>
        </p:spPr>
        <p:txBody>
          <a:bodyPr wrap="square">
            <a:spAutoFit/>
          </a:bodyPr>
          <a:lstStyle/>
          <a:p>
            <a:pPr lvl="0" algn="ctr">
              <a:spcBef>
                <a:spcPct val="0"/>
              </a:spcBef>
              <a:defRPr/>
            </a:pPr>
            <a:r>
              <a:rPr lang="fr-FR" sz="4000" b="1" dirty="0" smtClean="0">
                <a:solidFill>
                  <a:srgbClr val="17375E"/>
                </a:solidFill>
              </a:rPr>
              <a:t>OUR WAY OF WORKING: SALT</a:t>
            </a:r>
            <a:endParaRPr lang="fr-FR" sz="4000" b="1" dirty="0">
              <a:solidFill>
                <a:srgbClr val="17375E"/>
              </a:solidFill>
            </a:endParaRPr>
          </a:p>
        </p:txBody>
      </p:sp>
      <p:sp>
        <p:nvSpPr>
          <p:cNvPr id="11" name="Rectangle 10"/>
          <p:cNvSpPr/>
          <p:nvPr/>
        </p:nvSpPr>
        <p:spPr>
          <a:xfrm>
            <a:off x="467544" y="836712"/>
            <a:ext cx="8424936" cy="4824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pPr marL="342900" indent="-342900">
              <a:buFontTx/>
              <a:buChar char="-"/>
            </a:pPr>
            <a:endParaRPr lang="en-GB" dirty="0">
              <a:solidFill>
                <a:schemeClr val="tx1"/>
              </a:solidFill>
            </a:endParaRPr>
          </a:p>
          <a:p>
            <a:endParaRPr lang="en-GB" dirty="0" smtClean="0">
              <a:solidFill>
                <a:schemeClr val="tx1"/>
              </a:solidFill>
            </a:endParaRPr>
          </a:p>
        </p:txBody>
      </p:sp>
      <p:sp>
        <p:nvSpPr>
          <p:cNvPr id="2" name="Rectangle 1"/>
          <p:cNvSpPr/>
          <p:nvPr/>
        </p:nvSpPr>
        <p:spPr>
          <a:xfrm>
            <a:off x="539552" y="1135771"/>
            <a:ext cx="8424936" cy="4093429"/>
          </a:xfrm>
          <a:prstGeom prst="rect">
            <a:avLst/>
          </a:prstGeom>
        </p:spPr>
        <p:txBody>
          <a:bodyPr wrap="square">
            <a:spAutoFit/>
          </a:bodyPr>
          <a:lstStyle/>
          <a:p>
            <a:r>
              <a:rPr lang="en-GB" dirty="0"/>
              <a:t>We describe the </a:t>
            </a:r>
            <a:r>
              <a:rPr lang="en-GB" dirty="0" smtClean="0"/>
              <a:t>attitude of facilitators and their way of interacting as </a:t>
            </a:r>
            <a:r>
              <a:rPr lang="en-GB" sz="2000" b="1" dirty="0" smtClean="0">
                <a:solidFill>
                  <a:srgbClr val="17375E"/>
                </a:solidFill>
              </a:rPr>
              <a:t>SALT</a:t>
            </a:r>
            <a:r>
              <a:rPr lang="en-GB" dirty="0" smtClean="0"/>
              <a:t>:</a:t>
            </a:r>
          </a:p>
          <a:p>
            <a:endParaRPr lang="en-GB" dirty="0"/>
          </a:p>
          <a:p>
            <a:endParaRPr lang="en-GB" dirty="0" smtClean="0"/>
          </a:p>
          <a:p>
            <a:endParaRPr lang="en-GB" dirty="0"/>
          </a:p>
          <a:p>
            <a:endParaRPr lang="en-GB" dirty="0" smtClean="0"/>
          </a:p>
          <a:p>
            <a:endParaRPr lang="en-GB" dirty="0"/>
          </a:p>
          <a:p>
            <a:r>
              <a:rPr lang="en-GB" dirty="0" smtClean="0"/>
              <a:t>The practice of SALT lets people connect on a human level, creates confidence in their own capacities and motivates communities to take action using their own strengths. </a:t>
            </a:r>
          </a:p>
          <a:p>
            <a:endParaRPr lang="en-GB" dirty="0"/>
          </a:p>
          <a:p>
            <a:r>
              <a:rPr lang="en-GB" dirty="0" smtClean="0"/>
              <a:t>Facilitators practice these skills by: </a:t>
            </a:r>
          </a:p>
          <a:p>
            <a:endParaRPr lang="en-GB" dirty="0"/>
          </a:p>
          <a:p>
            <a:pPr marL="342900" indent="-342900">
              <a:buFontTx/>
              <a:buChar char="-"/>
            </a:pPr>
            <a:r>
              <a:rPr lang="en-GB" sz="2000" b="1" dirty="0">
                <a:solidFill>
                  <a:srgbClr val="376092"/>
                </a:solidFill>
              </a:rPr>
              <a:t>Learning from local action </a:t>
            </a:r>
            <a:r>
              <a:rPr lang="en-GB" dirty="0"/>
              <a:t>during community visits;  </a:t>
            </a:r>
          </a:p>
          <a:p>
            <a:pPr marL="342900" indent="-342900">
              <a:buFontTx/>
              <a:buChar char="-"/>
            </a:pPr>
            <a:r>
              <a:rPr lang="en-GB" sz="2000" b="1" dirty="0">
                <a:solidFill>
                  <a:srgbClr val="376092"/>
                </a:solidFill>
              </a:rPr>
              <a:t>Regular exchange and reflection </a:t>
            </a:r>
            <a:r>
              <a:rPr lang="en-GB" dirty="0"/>
              <a:t>with local </a:t>
            </a:r>
            <a:r>
              <a:rPr lang="en-GB" dirty="0" smtClean="0"/>
              <a:t>teams </a:t>
            </a:r>
            <a:r>
              <a:rPr lang="en-GB" dirty="0"/>
              <a:t>and </a:t>
            </a:r>
            <a:r>
              <a:rPr lang="en-GB" dirty="0" smtClean="0"/>
              <a:t>a global </a:t>
            </a:r>
            <a:r>
              <a:rPr lang="en-GB" dirty="0"/>
              <a:t>community; </a:t>
            </a:r>
          </a:p>
          <a:p>
            <a:pPr marL="342900" indent="-342900">
              <a:buFontTx/>
              <a:buChar char="-"/>
            </a:pPr>
            <a:r>
              <a:rPr lang="en-GB" sz="2000" b="1" dirty="0">
                <a:solidFill>
                  <a:srgbClr val="376092"/>
                </a:solidFill>
              </a:rPr>
              <a:t>Support of </a:t>
            </a:r>
            <a:r>
              <a:rPr lang="en-GB" sz="2000" b="1" dirty="0" smtClean="0">
                <a:solidFill>
                  <a:srgbClr val="376092"/>
                </a:solidFill>
              </a:rPr>
              <a:t>Constellation coaches </a:t>
            </a:r>
            <a:r>
              <a:rPr lang="en-GB" dirty="0"/>
              <a:t>over a longer period of time. </a:t>
            </a:r>
          </a:p>
        </p:txBody>
      </p:sp>
      <p:sp>
        <p:nvSpPr>
          <p:cNvPr id="3" name="Rectangle 2"/>
          <p:cNvSpPr/>
          <p:nvPr/>
        </p:nvSpPr>
        <p:spPr>
          <a:xfrm>
            <a:off x="539552" y="1196752"/>
            <a:ext cx="4572000" cy="1600438"/>
          </a:xfrm>
          <a:prstGeom prst="rect">
            <a:avLst/>
          </a:prstGeom>
        </p:spPr>
        <p:txBody>
          <a:bodyPr>
            <a:spAutoFit/>
          </a:bodyPr>
          <a:lstStyle/>
          <a:p>
            <a:endParaRPr lang="en-US" dirty="0"/>
          </a:p>
          <a:p>
            <a:r>
              <a:rPr lang="en-US" sz="2000" b="1" dirty="0">
                <a:solidFill>
                  <a:srgbClr val="17375E"/>
                </a:solidFill>
              </a:rPr>
              <a:t>S</a:t>
            </a:r>
            <a:r>
              <a:rPr lang="en-US" dirty="0"/>
              <a:t> : </a:t>
            </a:r>
            <a:r>
              <a:rPr lang="en-US" dirty="0" smtClean="0"/>
              <a:t>Stimulate</a:t>
            </a:r>
            <a:r>
              <a:rPr lang="en-US" dirty="0"/>
              <a:t>, Support</a:t>
            </a:r>
          </a:p>
          <a:p>
            <a:r>
              <a:rPr lang="en-US" sz="2000" b="1" dirty="0">
                <a:solidFill>
                  <a:srgbClr val="17375E"/>
                </a:solidFill>
              </a:rPr>
              <a:t>A : </a:t>
            </a:r>
            <a:r>
              <a:rPr lang="en-US" dirty="0"/>
              <a:t>Appreciate</a:t>
            </a:r>
          </a:p>
          <a:p>
            <a:r>
              <a:rPr lang="en-US" sz="2000" b="1" dirty="0">
                <a:solidFill>
                  <a:srgbClr val="17375E"/>
                </a:solidFill>
              </a:rPr>
              <a:t>L : </a:t>
            </a:r>
            <a:r>
              <a:rPr lang="en-US" dirty="0" smtClean="0"/>
              <a:t>Listen</a:t>
            </a:r>
            <a:r>
              <a:rPr lang="en-US" dirty="0"/>
              <a:t>, Learn and Link</a:t>
            </a:r>
          </a:p>
          <a:p>
            <a:r>
              <a:rPr lang="en-US" sz="2000" b="1" dirty="0">
                <a:solidFill>
                  <a:srgbClr val="17375E"/>
                </a:solidFill>
              </a:rPr>
              <a:t>T : </a:t>
            </a:r>
            <a:r>
              <a:rPr lang="en-US" dirty="0" smtClean="0"/>
              <a:t>Transfer</a:t>
            </a:r>
            <a:r>
              <a:rPr lang="en-US" dirty="0"/>
              <a:t>, Team</a:t>
            </a:r>
            <a:endParaRPr lang="en-GB" dirty="0"/>
          </a:p>
        </p:txBody>
      </p:sp>
    </p:spTree>
    <p:extLst>
      <p:ext uri="{BB962C8B-B14F-4D97-AF65-F5344CB8AC3E}">
        <p14:creationId xmlns:p14="http://schemas.microsoft.com/office/powerpoint/2010/main" xmlns="" val="34763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8104" y="5072990"/>
            <a:ext cx="244827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588224" y="154459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55576" y="116632"/>
            <a:ext cx="7488832" cy="707886"/>
          </a:xfrm>
          <a:prstGeom prst="rect">
            <a:avLst/>
          </a:prstGeom>
        </p:spPr>
        <p:txBody>
          <a:bodyPr wrap="square">
            <a:spAutoFit/>
          </a:bodyPr>
          <a:lstStyle/>
          <a:p>
            <a:pPr lvl="0" algn="ctr">
              <a:spcBef>
                <a:spcPct val="0"/>
              </a:spcBef>
              <a:defRPr/>
            </a:pPr>
            <a:r>
              <a:rPr lang="en-US" sz="4000" b="1" dirty="0" smtClean="0">
                <a:solidFill>
                  <a:srgbClr val="17375E"/>
                </a:solidFill>
              </a:rPr>
              <a:t>MCB PROGRAM OUTCOMES</a:t>
            </a:r>
          </a:p>
        </p:txBody>
      </p:sp>
      <p:sp>
        <p:nvSpPr>
          <p:cNvPr id="11" name="Rectangle 10"/>
          <p:cNvSpPr/>
          <p:nvPr/>
        </p:nvSpPr>
        <p:spPr>
          <a:xfrm>
            <a:off x="395536" y="1268760"/>
            <a:ext cx="4896544" cy="511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b="1" dirty="0" smtClean="0">
                <a:solidFill>
                  <a:srgbClr val="17375E"/>
                </a:solidFill>
                <a:latin typeface="+mj-lt"/>
              </a:rPr>
              <a:t>IMPACT:</a:t>
            </a:r>
            <a:r>
              <a:rPr lang="en-GB" dirty="0" smtClean="0">
                <a:solidFill>
                  <a:srgbClr val="000000"/>
                </a:solidFill>
                <a:latin typeface="+mj-lt"/>
                <a:ea typeface="Lucida Grande"/>
                <a:cs typeface="Lucida Grande"/>
              </a:rPr>
              <a:t> Informed, </a:t>
            </a:r>
            <a:r>
              <a:rPr lang="en-GB" b="1" dirty="0" smtClean="0">
                <a:solidFill>
                  <a:srgbClr val="17375E"/>
                </a:solidFill>
                <a:latin typeface="+mj-lt"/>
                <a:ea typeface="Lucida Grande"/>
                <a:cs typeface="Lucida Grande"/>
              </a:rPr>
              <a:t>competent</a:t>
            </a:r>
            <a:r>
              <a:rPr lang="en-GB" dirty="0" smtClean="0">
                <a:solidFill>
                  <a:srgbClr val="000000"/>
                </a:solidFill>
                <a:latin typeface="+mj-lt"/>
                <a:ea typeface="Lucida Grande"/>
                <a:cs typeface="Lucida Grande"/>
              </a:rPr>
              <a:t> and resilient communities in Mauritius who </a:t>
            </a:r>
            <a:r>
              <a:rPr lang="en-GB" dirty="0">
                <a:solidFill>
                  <a:srgbClr val="000000"/>
                </a:solidFill>
                <a:latin typeface="+mj-lt"/>
                <a:ea typeface="Lucida Grande"/>
                <a:cs typeface="Lucida Grande"/>
              </a:rPr>
              <a:t>mobilise their </a:t>
            </a:r>
            <a:r>
              <a:rPr lang="en-GB" b="1" dirty="0">
                <a:solidFill>
                  <a:srgbClr val="17375E"/>
                </a:solidFill>
                <a:latin typeface="+mj-lt"/>
                <a:ea typeface="Lucida Grande"/>
                <a:cs typeface="Lucida Grande"/>
              </a:rPr>
              <a:t>strengths</a:t>
            </a:r>
            <a:r>
              <a:rPr lang="en-GB" dirty="0">
                <a:solidFill>
                  <a:srgbClr val="000000"/>
                </a:solidFill>
                <a:latin typeface="+mj-lt"/>
                <a:ea typeface="Lucida Grande"/>
                <a:cs typeface="Lucida Grande"/>
              </a:rPr>
              <a:t> to make measurable and verifiable </a:t>
            </a:r>
            <a:r>
              <a:rPr lang="en-GB" b="1" dirty="0">
                <a:solidFill>
                  <a:srgbClr val="17375E"/>
                </a:solidFill>
                <a:latin typeface="+mj-lt"/>
                <a:ea typeface="Lucida Grande"/>
                <a:cs typeface="Lucida Grande"/>
              </a:rPr>
              <a:t>progress</a:t>
            </a:r>
            <a:r>
              <a:rPr lang="en-GB" dirty="0">
                <a:solidFill>
                  <a:srgbClr val="000000"/>
                </a:solidFill>
                <a:latin typeface="+mj-lt"/>
                <a:ea typeface="Lucida Grande"/>
                <a:cs typeface="Lucida Grande"/>
              </a:rPr>
              <a:t> in the </a:t>
            </a:r>
            <a:r>
              <a:rPr lang="en-GB" dirty="0" smtClean="0">
                <a:solidFill>
                  <a:srgbClr val="000000"/>
                </a:solidFill>
                <a:latin typeface="+mj-lt"/>
                <a:ea typeface="Lucida Grande"/>
                <a:cs typeface="Lucida Grande"/>
              </a:rPr>
              <a:t>response </a:t>
            </a:r>
            <a:r>
              <a:rPr lang="en-GB" dirty="0">
                <a:solidFill>
                  <a:srgbClr val="000000"/>
                </a:solidFill>
                <a:latin typeface="+mj-lt"/>
                <a:ea typeface="Lucida Grande"/>
                <a:cs typeface="Lucida Grande"/>
              </a:rPr>
              <a:t>to </a:t>
            </a:r>
            <a:r>
              <a:rPr lang="en-US" dirty="0" smtClean="0">
                <a:solidFill>
                  <a:srgbClr val="000000"/>
                </a:solidFill>
                <a:latin typeface="+mj-lt"/>
                <a:ea typeface="Lucida Grande"/>
                <a:cs typeface="Lucida Grande"/>
              </a:rPr>
              <a:t>substance use. </a:t>
            </a:r>
            <a:endParaRPr lang="fr-FR" dirty="0">
              <a:solidFill>
                <a:schemeClr val="tx1"/>
              </a:solidFill>
              <a:latin typeface="+mj-lt"/>
            </a:endParaRPr>
          </a:p>
          <a:p>
            <a:endParaRPr lang="fr-FR" dirty="0" smtClean="0">
              <a:solidFill>
                <a:schemeClr val="tx1"/>
              </a:solidFill>
              <a:latin typeface="+mj-lt"/>
            </a:endParaRPr>
          </a:p>
          <a:p>
            <a:r>
              <a:rPr lang="fr-FR" b="1" dirty="0" smtClean="0">
                <a:solidFill>
                  <a:srgbClr val="17375E"/>
                </a:solidFill>
                <a:latin typeface="+mj-lt"/>
              </a:rPr>
              <a:t>EXPECTED OUTCOMES</a:t>
            </a:r>
          </a:p>
          <a:p>
            <a:endParaRPr lang="fr-FR" dirty="0" smtClean="0">
              <a:solidFill>
                <a:schemeClr val="tx1"/>
              </a:solidFill>
              <a:latin typeface="+mj-lt"/>
            </a:endParaRPr>
          </a:p>
          <a:p>
            <a:pPr marL="342900" indent="-342900">
              <a:buAutoNum type="arabicPeriod"/>
            </a:pPr>
            <a:r>
              <a:rPr lang="en-US" dirty="0" smtClean="0">
                <a:solidFill>
                  <a:schemeClr val="tx1"/>
                </a:solidFill>
              </a:rPr>
              <a:t>A </a:t>
            </a:r>
            <a:r>
              <a:rPr lang="en-US" dirty="0">
                <a:solidFill>
                  <a:schemeClr val="tx1"/>
                </a:solidFill>
              </a:rPr>
              <a:t>State-Civil Society multi-</a:t>
            </a:r>
            <a:r>
              <a:rPr lang="en-US" dirty="0" err="1">
                <a:solidFill>
                  <a:schemeClr val="tx1"/>
                </a:solidFill>
              </a:rPr>
              <a:t>sectoral</a:t>
            </a:r>
            <a:r>
              <a:rPr lang="en-US" dirty="0">
                <a:solidFill>
                  <a:schemeClr val="tx1"/>
                </a:solidFill>
              </a:rPr>
              <a:t> Platform to </a:t>
            </a:r>
            <a:endParaRPr lang="en-US" dirty="0" smtClean="0">
              <a:solidFill>
                <a:schemeClr val="tx1"/>
              </a:solidFill>
            </a:endParaRPr>
          </a:p>
          <a:p>
            <a:pPr marL="800100" lvl="1" indent="-342900">
              <a:buFont typeface="Arial"/>
              <a:buChar char="•"/>
            </a:pPr>
            <a:r>
              <a:rPr lang="en-US" dirty="0">
                <a:solidFill>
                  <a:schemeClr val="tx1"/>
                </a:solidFill>
              </a:rPr>
              <a:t>E</a:t>
            </a:r>
            <a:r>
              <a:rPr lang="en-US" dirty="0" smtClean="0">
                <a:solidFill>
                  <a:schemeClr val="tx1"/>
                </a:solidFill>
              </a:rPr>
              <a:t>nsure </a:t>
            </a:r>
            <a:r>
              <a:rPr lang="en-US" dirty="0">
                <a:solidFill>
                  <a:schemeClr val="tx1"/>
                </a:solidFill>
              </a:rPr>
              <a:t>a more regular/structured dialogue around opportunities for policy / legislative improvements; and </a:t>
            </a:r>
          </a:p>
          <a:p>
            <a:pPr marL="800100" lvl="1" indent="-342900">
              <a:buFont typeface="Arial"/>
              <a:buChar char="•"/>
            </a:pPr>
            <a:r>
              <a:rPr lang="en-US" dirty="0">
                <a:solidFill>
                  <a:schemeClr val="tx1"/>
                </a:solidFill>
              </a:rPr>
              <a:t>E</a:t>
            </a:r>
            <a:r>
              <a:rPr lang="en-US" dirty="0" smtClean="0">
                <a:solidFill>
                  <a:schemeClr val="tx1"/>
                </a:solidFill>
              </a:rPr>
              <a:t>nhance </a:t>
            </a:r>
            <a:r>
              <a:rPr lang="en-US" dirty="0">
                <a:solidFill>
                  <a:schemeClr val="tx1"/>
                </a:solidFill>
              </a:rPr>
              <a:t>the coordination / monitoring of prevention, treatment and care services at national </a:t>
            </a:r>
            <a:r>
              <a:rPr lang="en-US" dirty="0" smtClean="0">
                <a:solidFill>
                  <a:schemeClr val="tx1"/>
                </a:solidFill>
              </a:rPr>
              <a:t>level</a:t>
            </a:r>
          </a:p>
          <a:p>
            <a:endParaRPr lang="en-GB" dirty="0">
              <a:solidFill>
                <a:schemeClr val="tx1"/>
              </a:solidFill>
            </a:endParaRPr>
          </a:p>
          <a:p>
            <a:pPr marL="342900" indent="-342900">
              <a:buAutoNum type="arabicPeriod" startAt="2"/>
            </a:pPr>
            <a:r>
              <a:rPr lang="en-US" dirty="0" smtClean="0">
                <a:solidFill>
                  <a:srgbClr val="000000"/>
                </a:solidFill>
              </a:rPr>
              <a:t>A </a:t>
            </a:r>
            <a:r>
              <a:rPr lang="en-US" dirty="0">
                <a:solidFill>
                  <a:srgbClr val="000000"/>
                </a:solidFill>
              </a:rPr>
              <a:t>National Drug Control Master Plan (centered on demand, supply and harm reduction)</a:t>
            </a:r>
            <a:endParaRPr lang="en-GB" dirty="0">
              <a:solidFill>
                <a:srgbClr val="000000"/>
              </a:solidFill>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pic>
        <p:nvPicPr>
          <p:cNvPr id="5" name="Picture 4"/>
          <p:cNvPicPr>
            <a:picLocks noChangeAspect="1"/>
          </p:cNvPicPr>
          <p:nvPr/>
        </p:nvPicPr>
        <p:blipFill>
          <a:blip r:embed="rId3"/>
          <a:stretch>
            <a:fillRect/>
          </a:stretch>
        </p:blipFill>
        <p:spPr>
          <a:xfrm>
            <a:off x="5574498" y="1268760"/>
            <a:ext cx="3302942" cy="3240360"/>
          </a:xfrm>
          <a:prstGeom prst="rect">
            <a:avLst/>
          </a:prstGeom>
        </p:spPr>
      </p:pic>
    </p:spTree>
    <p:extLst>
      <p:ext uri="{BB962C8B-B14F-4D97-AF65-F5344CB8AC3E}">
        <p14:creationId xmlns:p14="http://schemas.microsoft.com/office/powerpoint/2010/main" xmlns="" val="302689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8104" y="5072990"/>
            <a:ext cx="244827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588224" y="154459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55576" y="116632"/>
            <a:ext cx="7488832" cy="707886"/>
          </a:xfrm>
          <a:prstGeom prst="rect">
            <a:avLst/>
          </a:prstGeom>
        </p:spPr>
        <p:txBody>
          <a:bodyPr wrap="square">
            <a:spAutoFit/>
          </a:bodyPr>
          <a:lstStyle/>
          <a:p>
            <a:pPr lvl="0" algn="ctr">
              <a:spcBef>
                <a:spcPct val="0"/>
              </a:spcBef>
              <a:defRPr/>
            </a:pPr>
            <a:r>
              <a:rPr lang="en-US" sz="4000" b="1" dirty="0" smtClean="0">
                <a:solidFill>
                  <a:srgbClr val="17375E"/>
                </a:solidFill>
              </a:rPr>
              <a:t>MCB PROGRAM ACTIVITIES</a:t>
            </a:r>
          </a:p>
        </p:txBody>
      </p:sp>
      <p:graphicFrame>
        <p:nvGraphicFramePr>
          <p:cNvPr id="2" name="Table 1"/>
          <p:cNvGraphicFramePr>
            <a:graphicFrameLocks noGrp="1"/>
          </p:cNvGraphicFramePr>
          <p:nvPr>
            <p:extLst>
              <p:ext uri="{D42A27DB-BD31-4B8C-83A1-F6EECF244321}">
                <p14:modId xmlns:p14="http://schemas.microsoft.com/office/powerpoint/2010/main" xmlns="" val="1270283459"/>
              </p:ext>
            </p:extLst>
          </p:nvPr>
        </p:nvGraphicFramePr>
        <p:xfrm>
          <a:off x="395536" y="1068721"/>
          <a:ext cx="8208912" cy="5578231"/>
        </p:xfrm>
        <a:graphic>
          <a:graphicData uri="http://schemas.openxmlformats.org/drawingml/2006/table">
            <a:tbl>
              <a:tblPr firstRow="1" bandRow="1">
                <a:tableStyleId>{B301B821-A1FF-4177-AEE7-76D212191A09}</a:tableStyleId>
              </a:tblPr>
              <a:tblGrid>
                <a:gridCol w="3164882"/>
                <a:gridCol w="5044030"/>
              </a:tblGrid>
              <a:tr h="488071">
                <a:tc>
                  <a:txBody>
                    <a:bodyPr/>
                    <a:lstStyle/>
                    <a:p>
                      <a:r>
                        <a:rPr lang="en-GB" sz="1600" dirty="0" smtClean="0"/>
                        <a:t>Step</a:t>
                      </a:r>
                      <a:endParaRPr lang="en-GB" sz="1600" dirty="0"/>
                    </a:p>
                  </a:txBody>
                  <a:tcPr>
                    <a:solidFill>
                      <a:schemeClr val="tx2"/>
                    </a:solidFill>
                  </a:tcPr>
                </a:tc>
                <a:tc>
                  <a:txBody>
                    <a:bodyPr/>
                    <a:lstStyle/>
                    <a:p>
                      <a:r>
                        <a:rPr lang="en-GB" sz="1600" dirty="0" smtClean="0"/>
                        <a:t>Activity (over</a:t>
                      </a:r>
                      <a:r>
                        <a:rPr lang="en-GB" sz="1600" baseline="0" dirty="0" smtClean="0"/>
                        <a:t>  twelve months)</a:t>
                      </a:r>
                      <a:endParaRPr lang="en-GB" sz="1600" dirty="0"/>
                    </a:p>
                  </a:txBody>
                  <a:tcPr>
                    <a:solidFill>
                      <a:schemeClr val="tx2"/>
                    </a:solidFill>
                  </a:tcPr>
                </a:tc>
              </a:tr>
              <a:tr h="504056">
                <a:tc>
                  <a:txBody>
                    <a:bodyPr/>
                    <a:lstStyle/>
                    <a:p>
                      <a:r>
                        <a:rPr lang="en-GB" sz="1600" b="1" dirty="0" smtClean="0"/>
                        <a:t>1. Who are we? </a:t>
                      </a:r>
                      <a:endParaRPr lang="en-GB" sz="1600" b="1" dirty="0"/>
                    </a:p>
                  </a:txBody>
                  <a:tcPr/>
                </a:tc>
                <a:tc>
                  <a:txBody>
                    <a:bodyPr/>
                    <a:lstStyle/>
                    <a:p>
                      <a:r>
                        <a:rPr lang="en-GB" sz="1600" dirty="0" smtClean="0"/>
                        <a:t>Visit</a:t>
                      </a:r>
                      <a:r>
                        <a:rPr lang="en-GB" sz="1600" baseline="0" dirty="0" smtClean="0"/>
                        <a:t> stakeholders and NGOs to appreciate strengths, build relationships and co-create the program</a:t>
                      </a:r>
                      <a:endParaRPr lang="en-GB" sz="1600" dirty="0"/>
                    </a:p>
                  </a:txBody>
                  <a:tcPr/>
                </a:tc>
              </a:tr>
              <a:tr h="425509">
                <a:tc>
                  <a:txBody>
                    <a:bodyPr/>
                    <a:lstStyle/>
                    <a:p>
                      <a:r>
                        <a:rPr lang="en-GB" sz="1600" b="1" dirty="0" smtClean="0"/>
                        <a:t>2. Where do we want to be?</a:t>
                      </a:r>
                    </a:p>
                    <a:p>
                      <a:r>
                        <a:rPr lang="en-GB" sz="1600" b="1" dirty="0" smtClean="0"/>
                        <a:t>    Where are we now? </a:t>
                      </a:r>
                    </a:p>
                    <a:p>
                      <a:r>
                        <a:rPr lang="en-GB" sz="1600" b="1" dirty="0" smtClean="0"/>
                        <a:t>    What</a:t>
                      </a:r>
                      <a:r>
                        <a:rPr lang="en-GB" sz="1600" b="1" baseline="0" dirty="0" smtClean="0"/>
                        <a:t> are we going to do? </a:t>
                      </a:r>
                      <a:endParaRPr lang="en-GB" sz="1600" b="1" dirty="0"/>
                    </a:p>
                  </a:txBody>
                  <a:tcPr/>
                </a:tc>
                <a:tc>
                  <a:txBody>
                    <a:bodyPr/>
                    <a:lstStyle/>
                    <a:p>
                      <a:r>
                        <a:rPr lang="en-GB" sz="1600" dirty="0" smtClean="0"/>
                        <a:t>Facilitate</a:t>
                      </a:r>
                      <a:r>
                        <a:rPr lang="en-GB" sz="1600" baseline="0" dirty="0" smtClean="0"/>
                        <a:t> event </a:t>
                      </a:r>
                      <a:r>
                        <a:rPr lang="en-GB" sz="1600" dirty="0" smtClean="0"/>
                        <a:t>to let the Platform define its common dream, develop</a:t>
                      </a:r>
                      <a:r>
                        <a:rPr lang="en-GB" sz="1600" baseline="0" dirty="0" smtClean="0"/>
                        <a:t> a strategic framework, assess its situation and plan for action together</a:t>
                      </a:r>
                    </a:p>
                  </a:txBody>
                  <a:tcPr/>
                </a:tc>
              </a:tr>
              <a:tr h="425509">
                <a:tc>
                  <a:txBody>
                    <a:bodyPr/>
                    <a:lstStyle/>
                    <a:p>
                      <a:r>
                        <a:rPr lang="en-GB" sz="1600" b="1" dirty="0" smtClean="0"/>
                        <a:t>3. Strengthen</a:t>
                      </a:r>
                      <a:r>
                        <a:rPr lang="en-GB" sz="1600" b="1" baseline="0" dirty="0" smtClean="0"/>
                        <a:t> capacity</a:t>
                      </a:r>
                      <a:endParaRPr lang="en-GB" sz="1600" b="1" dirty="0"/>
                    </a:p>
                  </a:txBody>
                  <a:tcPr/>
                </a:tc>
                <a:tc>
                  <a:txBody>
                    <a:bodyPr/>
                    <a:lstStyle/>
                    <a:p>
                      <a:pPr marL="285750" indent="-285750">
                        <a:buFontTx/>
                        <a:buChar char="-"/>
                      </a:pPr>
                      <a:r>
                        <a:rPr lang="en-GB" sz="1600" dirty="0" smtClean="0"/>
                        <a:t>Organize training of facilitation team</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600" dirty="0" smtClean="0"/>
                        <a:t>Organize training of Support Teams</a:t>
                      </a:r>
                      <a:r>
                        <a:rPr lang="en-GB" sz="1600" baseline="0" dirty="0" smtClean="0"/>
                        <a:t> to support the extension of the approach, learn from action and share results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smtClean="0"/>
                        <a:t>Exchange visit to a National Support Team</a:t>
                      </a:r>
                    </a:p>
                  </a:txBody>
                  <a:tcPr/>
                </a:tc>
              </a:tr>
              <a:tr h="425509">
                <a:tc>
                  <a:txBody>
                    <a:bodyPr/>
                    <a:lstStyle/>
                    <a:p>
                      <a:r>
                        <a:rPr lang="en-GB" sz="1600" b="1" dirty="0" smtClean="0"/>
                        <a:t>4. Act</a:t>
                      </a:r>
                      <a:endParaRPr lang="en-GB" sz="1600" b="1" dirty="0"/>
                    </a:p>
                  </a:txBody>
                  <a:tcPr/>
                </a:tc>
                <a:tc>
                  <a:txBody>
                    <a:bodyPr/>
                    <a:lstStyle/>
                    <a:p>
                      <a:pPr marL="285750" indent="-285750">
                        <a:buFontTx/>
                        <a:buChar char="-"/>
                      </a:pPr>
                      <a:r>
                        <a:rPr lang="en-GB" sz="1600" dirty="0" smtClean="0"/>
                        <a:t>Support the</a:t>
                      </a:r>
                      <a:r>
                        <a:rPr lang="en-GB" sz="1600" baseline="0" dirty="0" smtClean="0"/>
                        <a:t> implementation of the approach in communities through onsite and distance accompaniment</a:t>
                      </a:r>
                    </a:p>
                    <a:p>
                      <a:pPr marL="285750" indent="-285750">
                        <a:buFontTx/>
                        <a:buChar char="-"/>
                      </a:pPr>
                      <a:r>
                        <a:rPr lang="en-GB" sz="1600" baseline="0" dirty="0" smtClean="0"/>
                        <a:t>Facilitate horizontal transfer to other groups</a:t>
                      </a:r>
                    </a:p>
                    <a:p>
                      <a:pPr marL="285750" indent="-285750">
                        <a:buFontTx/>
                        <a:buChar char="-"/>
                      </a:pPr>
                      <a:r>
                        <a:rPr lang="en-GB" sz="1600" baseline="0" dirty="0" smtClean="0"/>
                        <a:t>Facilitate quarterly platform meetings</a:t>
                      </a:r>
                    </a:p>
                    <a:p>
                      <a:pPr marL="285750" indent="-285750">
                        <a:buFontTx/>
                        <a:buChar char="-"/>
                      </a:pPr>
                      <a:r>
                        <a:rPr lang="en-GB" sz="1600" baseline="0" dirty="0" smtClean="0"/>
                        <a:t>Document progress and evaluate results</a:t>
                      </a:r>
                    </a:p>
                  </a:txBody>
                  <a:tcPr/>
                </a:tc>
              </a:tr>
              <a:tr h="425509">
                <a:tc>
                  <a:txBody>
                    <a:bodyPr/>
                    <a:lstStyle/>
                    <a:p>
                      <a:r>
                        <a:rPr lang="en-GB" sz="1600" b="1" dirty="0" smtClean="0"/>
                        <a:t>5. What have we</a:t>
                      </a:r>
                      <a:r>
                        <a:rPr lang="en-GB" sz="1600" b="1" baseline="0" dirty="0" smtClean="0"/>
                        <a:t> learned? </a:t>
                      </a:r>
                      <a:endParaRPr lang="en-GB" sz="1600" b="1" dirty="0"/>
                    </a:p>
                  </a:txBody>
                  <a:tcPr/>
                </a:tc>
                <a:tc>
                  <a:txBody>
                    <a:bodyPr/>
                    <a:lstStyle/>
                    <a:p>
                      <a:r>
                        <a:rPr lang="en-GB" sz="1600" dirty="0" smtClean="0"/>
                        <a:t>Organize First Annual Learning Festival</a:t>
                      </a:r>
                    </a:p>
                    <a:p>
                      <a:r>
                        <a:rPr lang="en-GB" sz="1600" dirty="0" smtClean="0"/>
                        <a:t>Publish strategy based on national </a:t>
                      </a:r>
                      <a:r>
                        <a:rPr lang="en-GB" sz="1600" baseline="0" dirty="0" smtClean="0"/>
                        <a:t>evidence</a:t>
                      </a:r>
                    </a:p>
                    <a:p>
                      <a:r>
                        <a:rPr lang="en-GB" sz="1600" baseline="0" dirty="0" smtClean="0"/>
                        <a:t>Develop Joint proposal for 2</a:t>
                      </a:r>
                      <a:r>
                        <a:rPr lang="en-GB" sz="1600" baseline="30000" dirty="0" smtClean="0"/>
                        <a:t>nd</a:t>
                      </a:r>
                      <a:r>
                        <a:rPr lang="en-GB" sz="1600" baseline="0" dirty="0" smtClean="0"/>
                        <a:t> year</a:t>
                      </a:r>
                      <a:endParaRPr lang="en-GB" sz="1600" dirty="0"/>
                    </a:p>
                  </a:txBody>
                  <a:tcPr/>
                </a:tc>
              </a:tr>
            </a:tbl>
          </a:graphicData>
        </a:graphic>
      </p:graphicFrame>
    </p:spTree>
    <p:extLst>
      <p:ext uri="{BB962C8B-B14F-4D97-AF65-F5344CB8AC3E}">
        <p14:creationId xmlns:p14="http://schemas.microsoft.com/office/powerpoint/2010/main" xmlns="" val="1132798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4624"/>
            <a:ext cx="8712968" cy="523220"/>
          </a:xfrm>
          <a:prstGeom prst="rect">
            <a:avLst/>
          </a:prstGeom>
        </p:spPr>
        <p:txBody>
          <a:bodyPr wrap="square">
            <a:spAutoFit/>
          </a:bodyPr>
          <a:lstStyle/>
          <a:p>
            <a:pPr lvl="0" algn="ctr">
              <a:spcBef>
                <a:spcPct val="0"/>
              </a:spcBef>
              <a:defRPr/>
            </a:pPr>
            <a:r>
              <a:rPr lang="fr-FR" sz="2800" b="1" dirty="0" smtClean="0">
                <a:solidFill>
                  <a:schemeClr val="tx2">
                    <a:lumMod val="75000"/>
                  </a:schemeClr>
                </a:solidFill>
              </a:rPr>
              <a:t>APPENDIX: THE COMMUNITY LIFE COMPETENCE PROCESS </a:t>
            </a:r>
            <a:endParaRPr lang="fr-FR" sz="2800" b="1" dirty="0">
              <a:solidFill>
                <a:schemeClr val="tx2">
                  <a:lumMod val="75000"/>
                </a:schemeClr>
              </a:solidFill>
            </a:endParaRPr>
          </a:p>
        </p:txBody>
      </p:sp>
      <p:sp>
        <p:nvSpPr>
          <p:cNvPr id="3" name="Rectangle 2"/>
          <p:cNvSpPr/>
          <p:nvPr/>
        </p:nvSpPr>
        <p:spPr>
          <a:xfrm>
            <a:off x="107504" y="627069"/>
            <a:ext cx="4392488" cy="6186307"/>
          </a:xfrm>
          <a:prstGeom prst="rect">
            <a:avLst/>
          </a:prstGeom>
        </p:spPr>
        <p:txBody>
          <a:bodyPr wrap="square">
            <a:spAutoFit/>
          </a:bodyPr>
          <a:lstStyle/>
          <a:p>
            <a:r>
              <a:rPr lang="en-US" sz="1200" b="1" dirty="0" smtClean="0"/>
              <a:t>STEP 1: WHO ARE WE? </a:t>
            </a:r>
          </a:p>
          <a:p>
            <a:r>
              <a:rPr lang="en-US" sz="1200" dirty="0" smtClean="0"/>
              <a:t>When a group comes together to work through the Community Life Competence Process (CLCP), it is as if the group is about to set off on a journey. And before it sets off, it helps to have some introductions, determine who joins the journey and let people have an idea about the journey that they are about to undertake. During this step, facilitators use SALT to appreciate and learn from successes, achievements and strengths in the community. </a:t>
            </a:r>
            <a:endParaRPr lang="en-US" sz="1200" b="1" dirty="0" smtClean="0"/>
          </a:p>
          <a:p>
            <a:endParaRPr lang="en-US" sz="1200" b="1" dirty="0" smtClean="0"/>
          </a:p>
          <a:p>
            <a:r>
              <a:rPr lang="en-US" sz="1200" b="1" dirty="0" smtClean="0"/>
              <a:t>STEP 2: WHERE DO WE WANT TO BE? </a:t>
            </a:r>
          </a:p>
          <a:p>
            <a:r>
              <a:rPr lang="en-US" sz="1200" dirty="0" smtClean="0"/>
              <a:t>In this step, the community describes its destination. This gives it confidence that it is moving in the right direction. When we are busy, it is easy to lose sight of our destination. Another reason is to motivate the community at times when people feel discouraged. </a:t>
            </a:r>
          </a:p>
          <a:p>
            <a:endParaRPr lang="en-US" sz="1200" dirty="0" smtClean="0"/>
          </a:p>
          <a:p>
            <a:r>
              <a:rPr lang="en-US" sz="1200" dirty="0" smtClean="0"/>
              <a:t>The tool that we use to define our destination is called 'Building the dream'. During this step, the community describes a world where it deals with the challenge as part of its day-to-day activity. It is not a world where everything is perfect, but one where the community is competent to deal with all aspects of the challenge. The community then goes on to discuss the skills or practices that it needs to reach the dream.</a:t>
            </a:r>
          </a:p>
          <a:p>
            <a:endParaRPr lang="en-US" sz="1200" dirty="0"/>
          </a:p>
          <a:p>
            <a:r>
              <a:rPr lang="en-US" sz="1200" b="1" dirty="0"/>
              <a:t>STEP 3: WHERE ARE WE NOW? </a:t>
            </a:r>
          </a:p>
          <a:p>
            <a:r>
              <a:rPr lang="en-US" sz="1200" dirty="0"/>
              <a:t>In this step, </a:t>
            </a:r>
            <a:r>
              <a:rPr lang="en-US" sz="1200" dirty="0" smtClean="0"/>
              <a:t>the community uses </a:t>
            </a:r>
            <a:r>
              <a:rPr lang="en-US" sz="1200" dirty="0"/>
              <a:t>a tool called the Self Assessment to get a good understanding of </a:t>
            </a:r>
            <a:r>
              <a:rPr lang="en-US" sz="1200" dirty="0" smtClean="0"/>
              <a:t>its current </a:t>
            </a:r>
            <a:r>
              <a:rPr lang="en-US" sz="1200" dirty="0"/>
              <a:t>position with respect to </a:t>
            </a:r>
            <a:r>
              <a:rPr lang="en-US" sz="1200" dirty="0" smtClean="0"/>
              <a:t>the challenge</a:t>
            </a:r>
            <a:r>
              <a:rPr lang="en-US" sz="1200" dirty="0"/>
              <a:t>. When </a:t>
            </a:r>
            <a:r>
              <a:rPr lang="en-US" sz="1200" dirty="0" smtClean="0"/>
              <a:t>we understand </a:t>
            </a:r>
            <a:r>
              <a:rPr lang="en-US" sz="1200" dirty="0"/>
              <a:t>where we are now and where we want to be, we can think about the action that we can take that will move us in the right direction. </a:t>
            </a:r>
            <a:endParaRPr lang="en-US" sz="1200" dirty="0" smtClean="0"/>
          </a:p>
          <a:p>
            <a:endParaRPr lang="en-US" sz="1200" dirty="0"/>
          </a:p>
          <a:p>
            <a:r>
              <a:rPr lang="en-US" sz="1200" dirty="0" smtClean="0"/>
              <a:t>The </a:t>
            </a:r>
            <a:r>
              <a:rPr lang="en-US" sz="1200" dirty="0"/>
              <a:t>important thing about a Self Assessment is that it is a SELF Assessment. This is not about an expert who comes from outside to assess the community and advise it of its weaknesses or strengths. </a:t>
            </a:r>
            <a:endParaRPr lang="en-GB" sz="1200" dirty="0"/>
          </a:p>
        </p:txBody>
      </p:sp>
      <p:sp>
        <p:nvSpPr>
          <p:cNvPr id="8" name="Rectangle 7"/>
          <p:cNvSpPr/>
          <p:nvPr/>
        </p:nvSpPr>
        <p:spPr>
          <a:xfrm>
            <a:off x="4499992" y="608485"/>
            <a:ext cx="4572000" cy="6370973"/>
          </a:xfrm>
          <a:prstGeom prst="rect">
            <a:avLst/>
          </a:prstGeom>
        </p:spPr>
        <p:txBody>
          <a:bodyPr>
            <a:spAutoFit/>
          </a:bodyPr>
          <a:lstStyle/>
          <a:p>
            <a:r>
              <a:rPr lang="en-US" sz="1200" dirty="0" smtClean="0"/>
              <a:t>Nobody </a:t>
            </a:r>
            <a:r>
              <a:rPr lang="en-US" sz="1200" dirty="0"/>
              <a:t>knows more about a community than the members of the community itself. A community is usually well aware of its weaknesses. More often, what is missing is a discussion of the challenges by the whole community. </a:t>
            </a:r>
            <a:r>
              <a:rPr lang="en-US" sz="1200" dirty="0" smtClean="0"/>
              <a:t>The </a:t>
            </a:r>
            <a:r>
              <a:rPr lang="en-US" sz="1200" dirty="0"/>
              <a:t>Self Assessment methodology opens up the possibility of a communal discussion and the challenge for the facilitation team is to support the community as it goes through that discussion</a:t>
            </a:r>
            <a:r>
              <a:rPr lang="en-US" sz="1200" dirty="0" smtClean="0"/>
              <a:t>.</a:t>
            </a:r>
          </a:p>
          <a:p>
            <a:endParaRPr lang="en-US" sz="1200" dirty="0"/>
          </a:p>
          <a:p>
            <a:r>
              <a:rPr lang="en-US" sz="1200" b="1" dirty="0" smtClean="0"/>
              <a:t>STEP 4: WHAT ARE WE GOING TO DO? </a:t>
            </a:r>
          </a:p>
          <a:p>
            <a:r>
              <a:rPr lang="en-US" sz="1200" dirty="0" smtClean="0"/>
              <a:t>Once a community is </a:t>
            </a:r>
            <a:r>
              <a:rPr lang="en-US" sz="1200" dirty="0"/>
              <a:t>clear about where </a:t>
            </a:r>
            <a:r>
              <a:rPr lang="en-US" sz="1200" dirty="0" smtClean="0"/>
              <a:t>it wants </a:t>
            </a:r>
            <a:r>
              <a:rPr lang="en-US" sz="1200" dirty="0"/>
              <a:t>to be and where </a:t>
            </a:r>
            <a:r>
              <a:rPr lang="en-US" sz="1200" dirty="0" smtClean="0"/>
              <a:t>it is </a:t>
            </a:r>
            <a:r>
              <a:rPr lang="en-US" sz="1200" dirty="0"/>
              <a:t>now, </a:t>
            </a:r>
            <a:r>
              <a:rPr lang="en-US" sz="1200" dirty="0" smtClean="0"/>
              <a:t>it can </a:t>
            </a:r>
            <a:r>
              <a:rPr lang="en-US" sz="1200" dirty="0"/>
              <a:t>make a plan for the </a:t>
            </a:r>
            <a:r>
              <a:rPr lang="en-US" sz="1200" dirty="0" smtClean="0"/>
              <a:t>journey. At </a:t>
            </a:r>
            <a:r>
              <a:rPr lang="en-US" sz="1200" dirty="0"/>
              <a:t>this stage it is easy to be overwhelmed by the gap between where </a:t>
            </a:r>
            <a:r>
              <a:rPr lang="en-US" sz="1200" dirty="0" smtClean="0"/>
              <a:t>it is </a:t>
            </a:r>
            <a:r>
              <a:rPr lang="en-US" sz="1200" dirty="0"/>
              <a:t>now and </a:t>
            </a:r>
            <a:r>
              <a:rPr lang="en-US" sz="1200"/>
              <a:t>where </a:t>
            </a:r>
            <a:r>
              <a:rPr lang="en-US" sz="1200" smtClean="0"/>
              <a:t>it wants </a:t>
            </a:r>
            <a:r>
              <a:rPr lang="en-US" sz="1200" dirty="0"/>
              <a:t>to be. There may be so many things to do that </a:t>
            </a:r>
            <a:r>
              <a:rPr lang="en-US" sz="1200" dirty="0" smtClean="0"/>
              <a:t>the community ends </a:t>
            </a:r>
            <a:r>
              <a:rPr lang="en-US" sz="1200" dirty="0"/>
              <a:t>up by doing nothing. T</a:t>
            </a:r>
            <a:r>
              <a:rPr lang="en-US" sz="1200" dirty="0" smtClean="0"/>
              <a:t>he community needs </a:t>
            </a:r>
            <a:r>
              <a:rPr lang="en-US" sz="1200" dirty="0"/>
              <a:t>to think carefully about what </a:t>
            </a:r>
            <a:r>
              <a:rPr lang="en-US" sz="1200" dirty="0" smtClean="0"/>
              <a:t>it will </a:t>
            </a:r>
            <a:r>
              <a:rPr lang="en-US" sz="1200" dirty="0"/>
              <a:t>do </a:t>
            </a:r>
            <a:r>
              <a:rPr lang="en-US" sz="1200" dirty="0" smtClean="0"/>
              <a:t>to </a:t>
            </a:r>
            <a:r>
              <a:rPr lang="en-US" sz="1200" dirty="0"/>
              <a:t>give </a:t>
            </a:r>
            <a:r>
              <a:rPr lang="en-US" sz="1200" dirty="0" smtClean="0"/>
              <a:t>itself a </a:t>
            </a:r>
            <a:r>
              <a:rPr lang="en-US" sz="1200" dirty="0"/>
              <a:t>sense of progress in a relatively short time.</a:t>
            </a:r>
          </a:p>
          <a:p>
            <a:endParaRPr lang="en-US" sz="1200" dirty="0"/>
          </a:p>
          <a:p>
            <a:r>
              <a:rPr lang="en-US" sz="1200" dirty="0" smtClean="0"/>
              <a:t>Facilitators help communities to </a:t>
            </a:r>
            <a:r>
              <a:rPr lang="en-US" sz="1200" dirty="0"/>
              <a:t>think about checking on </a:t>
            </a:r>
            <a:r>
              <a:rPr lang="en-US" sz="1200" dirty="0" smtClean="0"/>
              <a:t>their progress </a:t>
            </a:r>
            <a:r>
              <a:rPr lang="en-US" sz="1200" dirty="0"/>
              <a:t>during the journey. What are the things that we can do during the execution of the plan to give ourselves confidence that we are on the right </a:t>
            </a:r>
            <a:r>
              <a:rPr lang="en-US" sz="1200" dirty="0" smtClean="0"/>
              <a:t>track? </a:t>
            </a:r>
            <a:r>
              <a:rPr lang="en-US" sz="1200" dirty="0"/>
              <a:t>And secondly, what can we do during the journey to ensure that we can share our experience with other communities effectively so that they can learn from our </a:t>
            </a:r>
            <a:r>
              <a:rPr lang="en-US" sz="1200" dirty="0" smtClean="0"/>
              <a:t>experience</a:t>
            </a:r>
            <a:r>
              <a:rPr lang="en-US" sz="1200" dirty="0"/>
              <a:t>?</a:t>
            </a:r>
            <a:endParaRPr lang="en-US" sz="1200" dirty="0" smtClean="0"/>
          </a:p>
          <a:p>
            <a:endParaRPr lang="en-US" sz="1200" dirty="0"/>
          </a:p>
          <a:p>
            <a:r>
              <a:rPr lang="en-US" sz="1200" b="1" dirty="0" smtClean="0"/>
              <a:t>STEP 5: JUST DO IT! </a:t>
            </a:r>
          </a:p>
          <a:p>
            <a:r>
              <a:rPr lang="en-US" sz="1200" dirty="0" smtClean="0"/>
              <a:t>During implementation, the community with the help of facilitators keep monitoring and learning from their action. They also check back to their dream to see if they are still on track.</a:t>
            </a:r>
          </a:p>
          <a:p>
            <a:endParaRPr lang="en-US" sz="1200" dirty="0" smtClean="0"/>
          </a:p>
          <a:p>
            <a:r>
              <a:rPr lang="en-US" sz="1200" b="1" dirty="0" smtClean="0"/>
              <a:t>STEP 6: WHERE DID WE GET TO? WHAT CAN WE LEARN/ SHARE? </a:t>
            </a:r>
          </a:p>
          <a:p>
            <a:r>
              <a:rPr lang="en-US" sz="1200" dirty="0" smtClean="0"/>
              <a:t>The CLCP is </a:t>
            </a:r>
            <a:r>
              <a:rPr lang="en-US" sz="1200" dirty="0"/>
              <a:t>a learning cycle: </a:t>
            </a:r>
            <a:r>
              <a:rPr lang="en-US" sz="1200" dirty="0" smtClean="0"/>
              <a:t>the final </a:t>
            </a:r>
            <a:r>
              <a:rPr lang="en-US" sz="1200" dirty="0"/>
              <a:t>step is to look back at the progress that we have made and then to start again. Where do we want to be</a:t>
            </a:r>
            <a:r>
              <a:rPr lang="en-US" sz="1200" dirty="0" smtClean="0"/>
              <a:t>? During this step, we also </a:t>
            </a:r>
            <a:r>
              <a:rPr lang="en-US" sz="1200" dirty="0" err="1" smtClean="0"/>
              <a:t>organise</a:t>
            </a:r>
            <a:r>
              <a:rPr lang="en-US" sz="1200" dirty="0" smtClean="0"/>
              <a:t> </a:t>
            </a:r>
            <a:r>
              <a:rPr lang="en-US" sz="1200" dirty="0"/>
              <a:t>Knowledge </a:t>
            </a:r>
            <a:r>
              <a:rPr lang="en-US" sz="1200" dirty="0" smtClean="0"/>
              <a:t>Fairs </a:t>
            </a:r>
            <a:r>
              <a:rPr lang="en-US" sz="1200" dirty="0"/>
              <a:t>so that you can share what you have learned with others</a:t>
            </a:r>
            <a:r>
              <a:rPr lang="en-US" sz="1200" dirty="0" smtClean="0"/>
              <a:t>.</a:t>
            </a:r>
            <a:endParaRPr lang="en-GB" sz="1200" dirty="0"/>
          </a:p>
        </p:txBody>
      </p:sp>
    </p:spTree>
    <p:extLst>
      <p:ext uri="{BB962C8B-B14F-4D97-AF65-F5344CB8AC3E}">
        <p14:creationId xmlns:p14="http://schemas.microsoft.com/office/powerpoint/2010/main" xmlns="" val="360680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88224" y="170080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 name="Rectangle 9"/>
          <p:cNvSpPr/>
          <p:nvPr/>
        </p:nvSpPr>
        <p:spPr>
          <a:xfrm>
            <a:off x="432048" y="116632"/>
            <a:ext cx="8388424" cy="523220"/>
          </a:xfrm>
          <a:prstGeom prst="rect">
            <a:avLst/>
          </a:prstGeom>
        </p:spPr>
        <p:txBody>
          <a:bodyPr wrap="square">
            <a:spAutoFit/>
          </a:bodyPr>
          <a:lstStyle/>
          <a:p>
            <a:pPr lvl="0">
              <a:spcBef>
                <a:spcPct val="0"/>
              </a:spcBef>
              <a:defRPr/>
            </a:pPr>
            <a:r>
              <a:rPr lang="fr-FR" sz="2800" b="1" dirty="0" smtClean="0">
                <a:solidFill>
                  <a:srgbClr val="17375E"/>
                </a:solidFill>
              </a:rPr>
              <a:t>APPENDIX  </a:t>
            </a:r>
            <a:r>
              <a:rPr lang="en-US" sz="2800" b="1" dirty="0" smtClean="0">
                <a:solidFill>
                  <a:srgbClr val="17375E"/>
                </a:solidFill>
              </a:rPr>
              <a:t>–</a:t>
            </a:r>
            <a:r>
              <a:rPr lang="fr-FR" sz="2800" b="1" dirty="0" smtClean="0">
                <a:solidFill>
                  <a:srgbClr val="17375E"/>
                </a:solidFill>
              </a:rPr>
              <a:t> WHAT DO COMMUNITIES SAY? </a:t>
            </a:r>
            <a:endParaRPr lang="fr-FR" sz="2800" b="1" dirty="0">
              <a:solidFill>
                <a:srgbClr val="17375E"/>
              </a:solidFill>
            </a:endParaRPr>
          </a:p>
        </p:txBody>
      </p:sp>
      <p:sp>
        <p:nvSpPr>
          <p:cNvPr id="11" name="Rectangle 10"/>
          <p:cNvSpPr/>
          <p:nvPr/>
        </p:nvSpPr>
        <p:spPr>
          <a:xfrm>
            <a:off x="395536" y="980728"/>
            <a:ext cx="8424936"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i="1" dirty="0">
                <a:solidFill>
                  <a:srgbClr val="000000"/>
                </a:solidFill>
              </a:rPr>
              <a:t>“To date, no child and maternal deaths were recorded since April </a:t>
            </a:r>
            <a:r>
              <a:rPr lang="en-US" sz="1600" i="1" dirty="0" smtClean="0">
                <a:solidFill>
                  <a:srgbClr val="000000"/>
                </a:solidFill>
              </a:rPr>
              <a:t>2009 after </a:t>
            </a:r>
            <a:r>
              <a:rPr lang="en-US" sz="1600" i="1" dirty="0">
                <a:solidFill>
                  <a:srgbClr val="000000"/>
                </a:solidFill>
              </a:rPr>
              <a:t>the </a:t>
            </a:r>
            <a:r>
              <a:rPr lang="en-US" sz="1600" i="1" dirty="0" smtClean="0">
                <a:solidFill>
                  <a:srgbClr val="000000"/>
                </a:solidFill>
              </a:rPr>
              <a:t>facilitation </a:t>
            </a:r>
            <a:r>
              <a:rPr lang="en-US" sz="1600" i="1" dirty="0">
                <a:solidFill>
                  <a:srgbClr val="000000"/>
                </a:solidFill>
              </a:rPr>
              <a:t>of the Malaria Competence Approach. There is </a:t>
            </a:r>
            <a:r>
              <a:rPr lang="en-US" sz="1600" i="1" dirty="0" smtClean="0">
                <a:solidFill>
                  <a:srgbClr val="000000"/>
                </a:solidFill>
              </a:rPr>
              <a:t>improved sanitation </a:t>
            </a:r>
            <a:r>
              <a:rPr lang="en-US" sz="1600" i="1" dirty="0">
                <a:solidFill>
                  <a:srgbClr val="000000"/>
                </a:solidFill>
              </a:rPr>
              <a:t>in the villages as youths are mobilized to carry </a:t>
            </a:r>
            <a:r>
              <a:rPr lang="en-US" sz="1600" i="1" dirty="0" smtClean="0">
                <a:solidFill>
                  <a:srgbClr val="000000"/>
                </a:solidFill>
              </a:rPr>
              <a:t>out brushing </a:t>
            </a:r>
            <a:r>
              <a:rPr lang="en-US" sz="1600" i="1" dirty="0">
                <a:solidFill>
                  <a:srgbClr val="000000"/>
                </a:solidFill>
              </a:rPr>
              <a:t>around the villages.</a:t>
            </a:r>
            <a:r>
              <a:rPr lang="en-US" sz="1600" i="1" dirty="0" smtClean="0">
                <a:solidFill>
                  <a:srgbClr val="000000"/>
                </a:solidFill>
              </a:rPr>
              <a:t>” </a:t>
            </a:r>
            <a:r>
              <a:rPr lang="en-US" sz="1600" b="1" dirty="0" smtClean="0">
                <a:solidFill>
                  <a:srgbClr val="000000"/>
                </a:solidFill>
              </a:rPr>
              <a:t>A community member from Sierra Leone</a:t>
            </a:r>
            <a:r>
              <a:rPr lang="en-US" sz="1600" dirty="0" smtClean="0">
                <a:solidFill>
                  <a:srgbClr val="000000"/>
                </a:solidFill>
              </a:rPr>
              <a:t>. </a:t>
            </a:r>
          </a:p>
          <a:p>
            <a:endParaRPr lang="en-US" sz="1600" dirty="0">
              <a:solidFill>
                <a:srgbClr val="000000"/>
              </a:solidFill>
            </a:endParaRPr>
          </a:p>
          <a:p>
            <a:endParaRPr lang="en-US" sz="1600" dirty="0" smtClean="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smtClean="0">
              <a:solidFill>
                <a:srgbClr val="000000"/>
              </a:solidFill>
            </a:endParaRPr>
          </a:p>
          <a:p>
            <a:endParaRPr lang="en-US" sz="1600" i="1" dirty="0">
              <a:solidFill>
                <a:srgbClr val="000000"/>
              </a:solidFill>
            </a:endParaRPr>
          </a:p>
          <a:p>
            <a:endParaRPr lang="en-US" sz="1600" i="1" dirty="0" smtClean="0">
              <a:solidFill>
                <a:srgbClr val="000000"/>
              </a:solidFill>
            </a:endParaRPr>
          </a:p>
          <a:p>
            <a:endParaRPr lang="en-US" sz="1600" i="1" dirty="0" smtClean="0">
              <a:solidFill>
                <a:srgbClr val="000000"/>
              </a:solidFill>
            </a:endParaRPr>
          </a:p>
          <a:p>
            <a:endParaRPr lang="en-US" sz="1600" i="1" dirty="0">
              <a:solidFill>
                <a:srgbClr val="000000"/>
              </a:solidFill>
            </a:endParaRPr>
          </a:p>
        </p:txBody>
      </p:sp>
      <p:sp>
        <p:nvSpPr>
          <p:cNvPr id="2" name="Rectangle 1"/>
          <p:cNvSpPr/>
          <p:nvPr/>
        </p:nvSpPr>
        <p:spPr>
          <a:xfrm>
            <a:off x="539552" y="1141581"/>
            <a:ext cx="7992888" cy="338554"/>
          </a:xfrm>
          <a:prstGeom prst="rect">
            <a:avLst/>
          </a:prstGeom>
        </p:spPr>
        <p:txBody>
          <a:bodyPr wrap="square">
            <a:spAutoFit/>
          </a:bodyPr>
          <a:lstStyle/>
          <a:p>
            <a:endParaRPr lang="en-GB" sz="1600" dirty="0"/>
          </a:p>
        </p:txBody>
      </p:sp>
      <p:sp>
        <p:nvSpPr>
          <p:cNvPr id="3" name="TextBox 2"/>
          <p:cNvSpPr txBox="1"/>
          <p:nvPr/>
        </p:nvSpPr>
        <p:spPr>
          <a:xfrm>
            <a:off x="395536" y="2996952"/>
            <a:ext cx="8424936" cy="584776"/>
          </a:xfrm>
          <a:prstGeom prst="rect">
            <a:avLst/>
          </a:prstGeom>
          <a:solidFill>
            <a:schemeClr val="bg1">
              <a:lumMod val="95000"/>
            </a:schemeClr>
          </a:solidFill>
        </p:spPr>
        <p:txBody>
          <a:bodyPr wrap="square" rtlCol="0">
            <a:spAutoFit/>
          </a:bodyPr>
          <a:lstStyle/>
          <a:p>
            <a:r>
              <a:rPr lang="en-US" sz="1600" i="1" dirty="0">
                <a:solidFill>
                  <a:srgbClr val="000000"/>
                </a:solidFill>
              </a:rPr>
              <a:t>“I had never been told that I have strengths. Today I am resolved to use them”. </a:t>
            </a:r>
            <a:r>
              <a:rPr lang="en-US" sz="1600" b="1" dirty="0" smtClean="0">
                <a:solidFill>
                  <a:srgbClr val="000000"/>
                </a:solidFill>
              </a:rPr>
              <a:t>An </a:t>
            </a:r>
            <a:r>
              <a:rPr lang="en-US" sz="1600" b="1" dirty="0">
                <a:solidFill>
                  <a:srgbClr val="000000"/>
                </a:solidFill>
              </a:rPr>
              <a:t>asylum seeker from Belgium. </a:t>
            </a:r>
            <a:endParaRPr lang="en-US" sz="1600" b="1" i="1" dirty="0">
              <a:solidFill>
                <a:srgbClr val="000000"/>
              </a:solidFill>
            </a:endParaRPr>
          </a:p>
        </p:txBody>
      </p:sp>
      <p:sp>
        <p:nvSpPr>
          <p:cNvPr id="8" name="TextBox 7"/>
          <p:cNvSpPr txBox="1"/>
          <p:nvPr/>
        </p:nvSpPr>
        <p:spPr>
          <a:xfrm>
            <a:off x="395536" y="4686235"/>
            <a:ext cx="8424936" cy="830997"/>
          </a:xfrm>
          <a:prstGeom prst="rect">
            <a:avLst/>
          </a:prstGeom>
          <a:solidFill>
            <a:schemeClr val="bg1">
              <a:lumMod val="95000"/>
            </a:schemeClr>
          </a:solidFill>
        </p:spPr>
        <p:txBody>
          <a:bodyPr wrap="square" rtlCol="0">
            <a:spAutoFit/>
          </a:bodyPr>
          <a:lstStyle/>
          <a:p>
            <a:r>
              <a:rPr lang="en-US" sz="1600" i="1" dirty="0">
                <a:solidFill>
                  <a:srgbClr val="000000"/>
                </a:solidFill>
              </a:rPr>
              <a:t>“There is a big increase in local community debate. Association members also have more empathy for the community – when they find sick people in their homes, they respond to them with care, and don’t abandon them.” </a:t>
            </a:r>
            <a:r>
              <a:rPr lang="en-US" sz="1600" b="1" dirty="0">
                <a:solidFill>
                  <a:srgbClr val="000000"/>
                </a:solidFill>
              </a:rPr>
              <a:t>A </a:t>
            </a:r>
            <a:r>
              <a:rPr lang="en-US" sz="1600" b="1" dirty="0" smtClean="0">
                <a:solidFill>
                  <a:srgbClr val="000000"/>
                </a:solidFill>
              </a:rPr>
              <a:t>PLHIV community </a:t>
            </a:r>
            <a:r>
              <a:rPr lang="en-US" sz="1600" b="1" dirty="0">
                <a:solidFill>
                  <a:srgbClr val="000000"/>
                </a:solidFill>
              </a:rPr>
              <a:t>member from Mozambique</a:t>
            </a:r>
            <a:r>
              <a:rPr lang="en-US" sz="1600" dirty="0">
                <a:solidFill>
                  <a:srgbClr val="000000"/>
                </a:solidFill>
              </a:rPr>
              <a:t>. </a:t>
            </a:r>
          </a:p>
        </p:txBody>
      </p:sp>
      <p:sp>
        <p:nvSpPr>
          <p:cNvPr id="9" name="TextBox 8"/>
          <p:cNvSpPr txBox="1"/>
          <p:nvPr/>
        </p:nvSpPr>
        <p:spPr>
          <a:xfrm>
            <a:off x="395536" y="3717032"/>
            <a:ext cx="8424936" cy="830997"/>
          </a:xfrm>
          <a:prstGeom prst="rect">
            <a:avLst/>
          </a:prstGeom>
          <a:solidFill>
            <a:schemeClr val="bg1">
              <a:lumMod val="95000"/>
            </a:schemeClr>
          </a:solidFill>
        </p:spPr>
        <p:txBody>
          <a:bodyPr wrap="square" rtlCol="0">
            <a:spAutoFit/>
          </a:bodyPr>
          <a:lstStyle/>
          <a:p>
            <a:r>
              <a:rPr lang="en-US" sz="1600" i="1" dirty="0" smtClean="0">
                <a:solidFill>
                  <a:srgbClr val="000000"/>
                </a:solidFill>
              </a:rPr>
              <a:t>“</a:t>
            </a:r>
            <a:r>
              <a:rPr lang="en-US" sz="1600" i="1" dirty="0">
                <a:solidFill>
                  <a:srgbClr val="000000"/>
                </a:solidFill>
              </a:rPr>
              <a:t>We never realized that we have such talents and now we have decided to nurture them. I realized the power of appreciating, affirming and empowering to enable us to exercise our talents in order to build up our community. </a:t>
            </a:r>
            <a:r>
              <a:rPr lang="en-US" sz="1600" b="1" dirty="0" smtClean="0">
                <a:solidFill>
                  <a:srgbClr val="000000"/>
                </a:solidFill>
              </a:rPr>
              <a:t>A community member from </a:t>
            </a:r>
            <a:r>
              <a:rPr lang="en-US" sz="1600" b="1" dirty="0">
                <a:solidFill>
                  <a:srgbClr val="000000"/>
                </a:solidFill>
              </a:rPr>
              <a:t>Singapore</a:t>
            </a:r>
          </a:p>
        </p:txBody>
      </p:sp>
      <p:sp>
        <p:nvSpPr>
          <p:cNvPr id="12" name="TextBox 11"/>
          <p:cNvSpPr txBox="1"/>
          <p:nvPr/>
        </p:nvSpPr>
        <p:spPr>
          <a:xfrm>
            <a:off x="395536" y="2060848"/>
            <a:ext cx="8424936" cy="830997"/>
          </a:xfrm>
          <a:prstGeom prst="rect">
            <a:avLst/>
          </a:prstGeom>
          <a:solidFill>
            <a:schemeClr val="bg1">
              <a:lumMod val="95000"/>
            </a:schemeClr>
          </a:solidFill>
        </p:spPr>
        <p:txBody>
          <a:bodyPr wrap="square" rtlCol="0">
            <a:spAutoFit/>
          </a:bodyPr>
          <a:lstStyle/>
          <a:p>
            <a:r>
              <a:rPr lang="en-US" sz="1600" i="1" dirty="0">
                <a:solidFill>
                  <a:srgbClr val="000000"/>
                </a:solidFill>
              </a:rPr>
              <a:t>“You see that pile of earth there, it is a hidden treasure. We were sitting there, saying ‘we are poor’. With the SALT approach we say </a:t>
            </a:r>
            <a:r>
              <a:rPr lang="en-US" sz="1600" i="1" dirty="0" smtClean="0">
                <a:solidFill>
                  <a:srgbClr val="000000"/>
                </a:solidFill>
              </a:rPr>
              <a:t>no.  We now exploit </a:t>
            </a:r>
            <a:r>
              <a:rPr lang="en-US" sz="1600" i="1" dirty="0">
                <a:solidFill>
                  <a:srgbClr val="000000"/>
                </a:solidFill>
              </a:rPr>
              <a:t>the resources that are here to build bricks and finance HIV awareness sessions.” </a:t>
            </a:r>
            <a:r>
              <a:rPr lang="en-US" sz="1600" b="1" dirty="0">
                <a:solidFill>
                  <a:srgbClr val="000000"/>
                </a:solidFill>
              </a:rPr>
              <a:t>A community member from DR-Congo. </a:t>
            </a:r>
          </a:p>
        </p:txBody>
      </p:sp>
      <p:sp>
        <p:nvSpPr>
          <p:cNvPr id="4" name="Rectangle 3"/>
          <p:cNvSpPr/>
          <p:nvPr/>
        </p:nvSpPr>
        <p:spPr>
          <a:xfrm>
            <a:off x="2286000" y="2551837"/>
            <a:ext cx="4572000" cy="646331"/>
          </a:xfrm>
          <a:prstGeom prst="rect">
            <a:avLst/>
          </a:prstGeom>
        </p:spPr>
        <p:txBody>
          <a:bodyPr>
            <a:spAutoFit/>
          </a:bodyPr>
          <a:lstStyle/>
          <a:p>
            <a:endParaRPr lang="en-US" dirty="0">
              <a:solidFill>
                <a:srgbClr val="000000"/>
              </a:solidFill>
            </a:endParaRPr>
          </a:p>
          <a:p>
            <a:endParaRPr lang="en-US" i="1" dirty="0">
              <a:solidFill>
                <a:srgbClr val="000000"/>
              </a:solidFill>
            </a:endParaRPr>
          </a:p>
        </p:txBody>
      </p:sp>
      <p:pic>
        <p:nvPicPr>
          <p:cNvPr id="14" name="Picture 9" descr="Myanmar Yangon 3N"/>
          <p:cNvPicPr>
            <a:picLocks noChangeAspect="1" noChangeArrowheads="1"/>
          </p:cNvPicPr>
          <p:nvPr/>
        </p:nvPicPr>
        <p:blipFill>
          <a:blip r:embed="rId3" cstate="print"/>
          <a:srcRect/>
          <a:stretch>
            <a:fillRect/>
          </a:stretch>
        </p:blipFill>
        <p:spPr bwMode="auto">
          <a:xfrm>
            <a:off x="5960672" y="5733256"/>
            <a:ext cx="1214446" cy="910835"/>
          </a:xfrm>
          <a:prstGeom prst="rect">
            <a:avLst/>
          </a:prstGeom>
          <a:noFill/>
          <a:ln w="38100">
            <a:solidFill>
              <a:schemeClr val="tx1"/>
            </a:solidFill>
          </a:ln>
        </p:spPr>
      </p:pic>
      <p:pic>
        <p:nvPicPr>
          <p:cNvPr id="17" name="Picture 1"/>
          <p:cNvPicPr>
            <a:picLocks noChangeAspect="1" noChangeArrowheads="1"/>
          </p:cNvPicPr>
          <p:nvPr/>
        </p:nvPicPr>
        <p:blipFill>
          <a:blip r:embed="rId4" cstate="email"/>
          <a:srcRect/>
          <a:stretch>
            <a:fillRect/>
          </a:stretch>
        </p:blipFill>
        <p:spPr bwMode="auto">
          <a:xfrm>
            <a:off x="7317994" y="5733256"/>
            <a:ext cx="1214446" cy="910834"/>
          </a:xfrm>
          <a:prstGeom prst="rect">
            <a:avLst/>
          </a:prstGeom>
          <a:noFill/>
          <a:ln w="38100">
            <a:solidFill>
              <a:schemeClr val="tx1"/>
            </a:solidFill>
          </a:ln>
        </p:spPr>
      </p:pic>
      <p:pic>
        <p:nvPicPr>
          <p:cNvPr id="19" name="Picture 6"/>
          <p:cNvPicPr>
            <a:picLocks noChangeAspect="1" noChangeArrowheads="1"/>
          </p:cNvPicPr>
          <p:nvPr/>
        </p:nvPicPr>
        <p:blipFill>
          <a:blip r:embed="rId5" cstate="email"/>
          <a:srcRect/>
          <a:stretch>
            <a:fillRect/>
          </a:stretch>
        </p:blipFill>
        <p:spPr bwMode="auto">
          <a:xfrm>
            <a:off x="1888706" y="5733256"/>
            <a:ext cx="1238259" cy="928694"/>
          </a:xfrm>
          <a:prstGeom prst="rect">
            <a:avLst/>
          </a:prstGeom>
          <a:noFill/>
          <a:ln w="38100">
            <a:solidFill>
              <a:schemeClr val="tx1"/>
            </a:solidFill>
          </a:ln>
        </p:spPr>
      </p:pic>
      <p:pic>
        <p:nvPicPr>
          <p:cNvPr id="20" name="Picture 15" descr="http://www.communitylifecompetence.org/uploads/Image/News/News%20May%202010/netherlands-1.gif"/>
          <p:cNvPicPr>
            <a:picLocks noChangeAspect="1" noChangeArrowheads="1"/>
          </p:cNvPicPr>
          <p:nvPr/>
        </p:nvPicPr>
        <p:blipFill>
          <a:blip r:embed="rId6" cstate="print"/>
          <a:srcRect/>
          <a:stretch>
            <a:fillRect/>
          </a:stretch>
        </p:blipFill>
        <p:spPr bwMode="auto">
          <a:xfrm>
            <a:off x="3246028" y="5733256"/>
            <a:ext cx="1238259" cy="928694"/>
          </a:xfrm>
          <a:prstGeom prst="rect">
            <a:avLst/>
          </a:prstGeom>
          <a:noFill/>
          <a:ln w="38100">
            <a:solidFill>
              <a:schemeClr val="tx1"/>
            </a:solidFill>
          </a:ln>
        </p:spPr>
      </p:pic>
      <p:pic>
        <p:nvPicPr>
          <p:cNvPr id="21" name="Picture 17" descr="UNAIDS regional support team"/>
          <p:cNvPicPr>
            <a:picLocks noChangeAspect="1" noChangeArrowheads="1"/>
          </p:cNvPicPr>
          <p:nvPr/>
        </p:nvPicPr>
        <p:blipFill>
          <a:blip r:embed="rId7" cstate="print"/>
          <a:srcRect/>
          <a:stretch>
            <a:fillRect/>
          </a:stretch>
        </p:blipFill>
        <p:spPr bwMode="auto">
          <a:xfrm>
            <a:off x="4603350" y="5733256"/>
            <a:ext cx="1219546" cy="928694"/>
          </a:xfrm>
          <a:prstGeom prst="rect">
            <a:avLst/>
          </a:prstGeom>
          <a:noFill/>
          <a:ln w="38100">
            <a:solidFill>
              <a:schemeClr val="tx1"/>
            </a:solidFill>
          </a:ln>
        </p:spPr>
      </p:pic>
      <p:pic>
        <p:nvPicPr>
          <p:cNvPr id="22" name="Picture 23" descr="Sierra Leone Imperi"/>
          <p:cNvPicPr>
            <a:picLocks noChangeAspect="1" noChangeArrowheads="1"/>
          </p:cNvPicPr>
          <p:nvPr/>
        </p:nvPicPr>
        <p:blipFill>
          <a:blip r:embed="rId8" cstate="email"/>
          <a:srcRect/>
          <a:stretch>
            <a:fillRect/>
          </a:stretch>
        </p:blipFill>
        <p:spPr bwMode="auto">
          <a:xfrm>
            <a:off x="539552" y="5733367"/>
            <a:ext cx="1169998" cy="935999"/>
          </a:xfrm>
          <a:prstGeom prst="rect">
            <a:avLst/>
          </a:prstGeom>
          <a:noFill/>
          <a:ln w="38100">
            <a:solidFill>
              <a:schemeClr val="tx1"/>
            </a:solidFill>
          </a:ln>
        </p:spPr>
      </p:pic>
    </p:spTree>
    <p:extLst>
      <p:ext uri="{BB962C8B-B14F-4D97-AF65-F5344CB8AC3E}">
        <p14:creationId xmlns:p14="http://schemas.microsoft.com/office/powerpoint/2010/main" xmlns="" val="305600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37161</TotalTime>
  <Words>2004</Words>
  <Application>Microsoft Office PowerPoint</Application>
  <PresentationFormat>Apresentação na tela (4:3)</PresentationFormat>
  <Paragraphs>211</Paragraphs>
  <Slides>11</Slides>
  <Notes>9</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slides</vt:lpstr>
      </vt:variant>
      <vt:variant>
        <vt:i4>11</vt:i4>
      </vt:variant>
    </vt:vector>
  </HeadingPairs>
  <TitlesOfParts>
    <vt:vector size="13" baseType="lpstr">
      <vt:lpstr>Office Theme</vt:lpstr>
      <vt:lpstr>\Users\gastonschmitz\Documents\CONSTELLATION\Document2!OLE_LINK1</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Gaston</dc:creator>
  <cp:lastModifiedBy>Diego</cp:lastModifiedBy>
  <cp:revision>341</cp:revision>
  <cp:lastPrinted>2013-04-08T01:47:26Z</cp:lastPrinted>
  <dcterms:created xsi:type="dcterms:W3CDTF">2012-10-12T10:47:00Z</dcterms:created>
  <dcterms:modified xsi:type="dcterms:W3CDTF">2013-11-21T15:51:49Z</dcterms:modified>
</cp:coreProperties>
</file>